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257" r:id="rId5"/>
    <p:sldId id="259" r:id="rId6"/>
    <p:sldId id="306" r:id="rId7"/>
    <p:sldId id="309" r:id="rId8"/>
    <p:sldId id="305" r:id="rId9"/>
    <p:sldId id="331" r:id="rId10"/>
    <p:sldId id="360" r:id="rId11"/>
    <p:sldId id="351" r:id="rId12"/>
    <p:sldId id="338" r:id="rId13"/>
    <p:sldId id="318" r:id="rId14"/>
    <p:sldId id="359" r:id="rId15"/>
    <p:sldId id="277" r:id="rId16"/>
    <p:sldId id="278" r:id="rId17"/>
    <p:sldId id="280" r:id="rId18"/>
    <p:sldId id="285" r:id="rId19"/>
    <p:sldId id="374" r:id="rId20"/>
    <p:sldId id="347" r:id="rId21"/>
    <p:sldId id="373" r:id="rId22"/>
    <p:sldId id="356" r:id="rId23"/>
    <p:sldId id="365" r:id="rId24"/>
    <p:sldId id="282" r:id="rId25"/>
    <p:sldId id="287" r:id="rId26"/>
    <p:sldId id="288" r:id="rId27"/>
    <p:sldId id="372" r:id="rId28"/>
    <p:sldId id="366" r:id="rId29"/>
    <p:sldId id="290" r:id="rId30"/>
    <p:sldId id="367" r:id="rId31"/>
    <p:sldId id="370" r:id="rId32"/>
    <p:sldId id="368" r:id="rId33"/>
    <p:sldId id="369" r:id="rId34"/>
    <p:sldId id="289" r:id="rId35"/>
    <p:sldId id="292" r:id="rId36"/>
    <p:sldId id="371" r:id="rId37"/>
    <p:sldId id="357" r:id="rId38"/>
    <p:sldId id="350" r:id="rId39"/>
    <p:sldId id="325" r:id="rId40"/>
    <p:sldId id="326" r:id="rId41"/>
    <p:sldId id="328" r:id="rId42"/>
    <p:sldId id="298" r:id="rId43"/>
    <p:sldId id="299" r:id="rId44"/>
    <p:sldId id="330" r:id="rId45"/>
    <p:sldId id="375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FA2004-A089-4756-4666-4D2B07E90188}" name="Lissa Powell" initials="LP" userId="S::powelll@nasfaa.org::ee691c9a-30d0-455b-b688-add8285ac695" providerId="AD"/>
  <p188:author id="{A0029B77-A3A9-4ECA-1C35-CBED6991565B}" name="Sarah Austin" initials="SA" userId="S::austins@nasfaa.org::94a25384-544c-49b2-a8db-09c9d094886c" providerId="AD"/>
  <p188:author id="{846D7C99-9693-0A3B-CFBC-F6F58D3D14F5}" name="Debra La Grone" initials="DLG" userId="S::lagroned@nasfaa.org::8ae4e4ee-2b87-428c-a5cd-b11307ef7362" providerId="AD"/>
  <p188:author id="{5313F0DF-1D2B-833B-2DC5-1CD1488D26F5}" name="Norma Robinson" initials="NR" userId="S::robinsonn@nasfaa.org::d5752999-feb1-4e81-9398-58af882d5e2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nie McCormick" initials="CM" lastIdx="2" clrIdx="0"/>
  <p:cmAuthor id="7" name="Eunice Powell" initials="EP" lastIdx="1" clrIdx="7">
    <p:extLst>
      <p:ext uri="{19B8F6BF-5375-455C-9EA6-DF929625EA0E}">
        <p15:presenceInfo xmlns:p15="http://schemas.microsoft.com/office/powerpoint/2012/main" userId="S-1-5-21-530780909-28726180-930774774-15790" providerId="AD"/>
      </p:ext>
    </p:extLst>
  </p:cmAuthor>
  <p:cmAuthor id="1" name="Debra LaGrone" initials="DL" lastIdx="1" clrIdx="1"/>
  <p:cmAuthor id="2" name="Susan Shogren" initials="SS" lastIdx="13" clrIdx="2"/>
  <p:cmAuthor id="3" name="Debra LaGrone" initials="DRL" lastIdx="1" clrIdx="3"/>
  <p:cmAuthor id="4" name="Debra La Grone" initials="DLG" lastIdx="9" clrIdx="4">
    <p:extLst>
      <p:ext uri="{19B8F6BF-5375-455C-9EA6-DF929625EA0E}">
        <p15:presenceInfo xmlns:p15="http://schemas.microsoft.com/office/powerpoint/2012/main" userId="S-1-5-21-530780909-28726180-930774774-35379" providerId="AD"/>
      </p:ext>
    </p:extLst>
  </p:cmAuthor>
  <p:cmAuthor id="5" name="Debra La Grone" initials="DLG [2]" lastIdx="30" clrIdx="5">
    <p:extLst>
      <p:ext uri="{19B8F6BF-5375-455C-9EA6-DF929625EA0E}">
        <p15:presenceInfo xmlns:p15="http://schemas.microsoft.com/office/powerpoint/2012/main" userId="S::lagroned@nasfaa.org::8ae4e4ee-2b87-428c-a5cd-b11307ef7362" providerId="AD"/>
      </p:ext>
    </p:extLst>
  </p:cmAuthor>
  <p:cmAuthor id="6" name="Lissa Powell" initials="LP" lastIdx="26" clrIdx="6">
    <p:extLst>
      <p:ext uri="{19B8F6BF-5375-455C-9EA6-DF929625EA0E}">
        <p15:presenceInfo xmlns:p15="http://schemas.microsoft.com/office/powerpoint/2012/main" userId="S-1-5-21-530780909-28726180-930774774-388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E4B"/>
    <a:srgbClr val="DE7E26"/>
    <a:srgbClr val="004E7D"/>
    <a:srgbClr val="B94197"/>
    <a:srgbClr val="58595B"/>
    <a:srgbClr val="C54FAF"/>
    <a:srgbClr val="005B99"/>
    <a:srgbClr val="007CA8"/>
    <a:srgbClr val="F4EE00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40" autoAdjust="0"/>
    <p:restoredTop sz="94660"/>
  </p:normalViewPr>
  <p:slideViewPr>
    <p:cSldViewPr>
      <p:cViewPr varScale="1">
        <p:scale>
          <a:sx n="77" d="100"/>
          <a:sy n="77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318"/>
    </p:cViewPr>
  </p:sorterViewPr>
  <p:notesViewPr>
    <p:cSldViewPr>
      <p:cViewPr varScale="1">
        <p:scale>
          <a:sx n="72" d="100"/>
          <a:sy n="72" d="100"/>
        </p:scale>
        <p:origin x="3060" y="5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64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/>
      <dgm:spPr>
        <a:solidFill>
          <a:srgbClr val="6DBE4B"/>
        </a:solidFill>
      </dgm:spPr>
      <dgm:t>
        <a:bodyPr/>
        <a:lstStyle/>
        <a:p>
          <a:pPr marL="0" indent="0"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/>
      <dgm:spPr>
        <a:solidFill>
          <a:srgbClr val="004E7D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/>
      <dgm:spPr>
        <a:solidFill>
          <a:srgbClr val="B94197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DE7E26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5145" custLinFactNeighborY="4673"/>
      <dgm:spPr/>
      <dgm:t>
        <a:bodyPr/>
        <a:lstStyle/>
        <a:p>
          <a:endParaRPr lang="en-US"/>
        </a:p>
      </dgm:t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18673-05F8-4D88-BC03-2C7CBDB687DA}" type="pres">
      <dgm:prSet presAssocID="{3DF3228E-44F6-48AA-BDA5-8804D7CAD0C2}" presName="wedge2" presStyleLbl="node1" presStyleIdx="1" presStyleCnt="4"/>
      <dgm:spPr/>
      <dgm:t>
        <a:bodyPr/>
        <a:lstStyle/>
        <a:p>
          <a:endParaRPr lang="en-US"/>
        </a:p>
      </dgm:t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03243-5DEB-4E3D-909D-180D70D4E8F3}" type="pres">
      <dgm:prSet presAssocID="{3DF3228E-44F6-48AA-BDA5-8804D7CAD0C2}" presName="wedge3" presStyleLbl="node1" presStyleIdx="2" presStyleCnt="4"/>
      <dgm:spPr/>
      <dgm:t>
        <a:bodyPr/>
        <a:lstStyle/>
        <a:p>
          <a:endParaRPr lang="en-US"/>
        </a:p>
      </dgm:t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DDE9C-41E0-4E26-AB1E-6786C80CB3B8}" type="pres">
      <dgm:prSet presAssocID="{3DF3228E-44F6-48AA-BDA5-8804D7CAD0C2}" presName="wedge4" presStyleLbl="node1" presStyleIdx="3" presStyleCnt="4"/>
      <dgm:spPr/>
      <dgm:t>
        <a:bodyPr/>
        <a:lstStyle/>
        <a:p>
          <a:endParaRPr lang="en-US"/>
        </a:p>
      </dgm:t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BDF003-8A0A-4D68-9AB8-6E1B85DDC2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0C5FC4-DC91-48A1-A2D7-88E5043D8AC3}">
      <dgm:prSet/>
      <dgm:spPr>
        <a:solidFill>
          <a:srgbClr val="6DBE4B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gm:t>
    </dgm:pt>
    <dgm:pt modelId="{ABF0CEE0-CD65-4C7C-AC78-7EF6112789F4}" type="parTrans" cxnId="{2727DB31-1671-4593-89FA-CEC08B65F0D6}">
      <dgm:prSet/>
      <dgm:spPr/>
      <dgm:t>
        <a:bodyPr/>
        <a:lstStyle/>
        <a:p>
          <a:endParaRPr lang="en-US"/>
        </a:p>
      </dgm:t>
    </dgm:pt>
    <dgm:pt modelId="{52B91743-A731-40A3-9A88-0DBB79B76F97}" type="sibTrans" cxnId="{2727DB31-1671-4593-89FA-CEC08B65F0D6}">
      <dgm:prSet/>
      <dgm:spPr/>
      <dgm:t>
        <a:bodyPr/>
        <a:lstStyle/>
        <a:p>
          <a:endParaRPr lang="en-US"/>
        </a:p>
      </dgm:t>
    </dgm:pt>
    <dgm:pt modelId="{A9C21E41-7490-4DBE-A276-8F31FCFF04B1}">
      <dgm:prSet/>
      <dgm:spPr>
        <a:solidFill>
          <a:srgbClr val="6DBE4B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Aid provided primarily based on financial need</a:t>
          </a:r>
        </a:p>
      </dgm:t>
    </dgm:pt>
    <dgm:pt modelId="{41788876-62C3-4A73-9285-A6B2604E8513}" type="parTrans" cxnId="{83E9D428-728B-438D-8030-76DFAB1E6086}">
      <dgm:prSet/>
      <dgm:spPr/>
      <dgm:t>
        <a:bodyPr/>
        <a:lstStyle/>
        <a:p>
          <a:endParaRPr lang="en-US"/>
        </a:p>
      </dgm:t>
    </dgm:pt>
    <dgm:pt modelId="{634E869B-DEF9-4718-8F61-575DC798E43A}" type="sibTrans" cxnId="{83E9D428-728B-438D-8030-76DFAB1E6086}">
      <dgm:prSet/>
      <dgm:spPr/>
      <dgm:t>
        <a:bodyPr/>
        <a:lstStyle/>
        <a:p>
          <a:endParaRPr lang="en-US"/>
        </a:p>
      </dgm:t>
    </dgm:pt>
    <dgm:pt modelId="{AECA07EE-CCA1-42B4-BC46-54B214D0886A}">
      <dgm:prSet/>
      <dgm:spPr>
        <a:solidFill>
          <a:srgbClr val="6DBE4B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gm:t>
    </dgm:pt>
    <dgm:pt modelId="{96C2188B-FE94-40B8-82F6-65F47C63F8F1}" type="parTrans" cxnId="{C365653A-CA34-44FD-AAB4-FAF7FC84D337}">
      <dgm:prSet/>
      <dgm:spPr/>
      <dgm:t>
        <a:bodyPr/>
        <a:lstStyle/>
        <a:p>
          <a:endParaRPr lang="en-US"/>
        </a:p>
      </dgm:t>
    </dgm:pt>
    <dgm:pt modelId="{9C983B0B-907B-4C1E-9444-7AF8D3289248}" type="sibTrans" cxnId="{C365653A-CA34-44FD-AAB4-FAF7FC84D337}">
      <dgm:prSet/>
      <dgm:spPr/>
      <dgm:t>
        <a:bodyPr/>
        <a:lstStyle/>
        <a:p>
          <a:endParaRPr lang="en-US"/>
        </a:p>
      </dgm:t>
    </dgm:pt>
    <dgm:pt modelId="{32C719C6-F75C-4C98-93C0-4FCCC829C94C}">
      <dgm:prSet/>
      <dgm:spPr>
        <a:solidFill>
          <a:srgbClr val="6DBE4B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gm:t>
    </dgm:pt>
    <dgm:pt modelId="{1E30D7EB-96DD-4005-BBE9-08172929F098}" type="parTrans" cxnId="{FEE59612-4CF5-43C1-9A70-3A39740E17B3}">
      <dgm:prSet/>
      <dgm:spPr/>
      <dgm:t>
        <a:bodyPr/>
        <a:lstStyle/>
        <a:p>
          <a:endParaRPr lang="en-US"/>
        </a:p>
      </dgm:t>
    </dgm:pt>
    <dgm:pt modelId="{48578C9F-1C61-4984-99F1-099C3C9426DA}" type="sibTrans" cxnId="{FEE59612-4CF5-43C1-9A70-3A39740E17B3}">
      <dgm:prSet/>
      <dgm:spPr/>
      <dgm:t>
        <a:bodyPr/>
        <a:lstStyle/>
        <a:p>
          <a:endParaRPr lang="en-US"/>
        </a:p>
      </dgm:t>
    </dgm:pt>
    <dgm:pt modelId="{2A9E5141-57F2-4513-BDB4-38EEFCD64F4B}" type="pres">
      <dgm:prSet presAssocID="{A3BDF003-8A0A-4D68-9AB8-6E1B85DDC2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F176E1-BD59-4750-90D1-8FBE8E6844B6}" type="pres">
      <dgm:prSet presAssocID="{320C5FC4-DC91-48A1-A2D7-88E5043D8AC3}" presName="parentLin" presStyleCnt="0"/>
      <dgm:spPr/>
    </dgm:pt>
    <dgm:pt modelId="{B8B102C4-A04C-4A06-8E77-BB8DD0EB0D73}" type="pres">
      <dgm:prSet presAssocID="{320C5FC4-DC91-48A1-A2D7-88E5043D8AC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91E399C-0655-4F34-9471-191BD9E01090}" type="pres">
      <dgm:prSet presAssocID="{320C5FC4-DC91-48A1-A2D7-88E5043D8AC3}" presName="parentText" presStyleLbl="node1" presStyleIdx="0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DD9F8-B731-442D-80AB-15D8C047DE4A}" type="pres">
      <dgm:prSet presAssocID="{320C5FC4-DC91-48A1-A2D7-88E5043D8AC3}" presName="negativeSpace" presStyleCnt="0"/>
      <dgm:spPr/>
    </dgm:pt>
    <dgm:pt modelId="{A8D630D0-D1C3-4AA2-A19F-D148FBE6B0AF}" type="pres">
      <dgm:prSet presAssocID="{320C5FC4-DC91-48A1-A2D7-88E5043D8AC3}" presName="childText" presStyleLbl="conFgAcc1" presStyleIdx="0" presStyleCnt="4">
        <dgm:presLayoutVars>
          <dgm:bulletEnabled val="1"/>
        </dgm:presLayoutVars>
      </dgm:prSet>
      <dgm:spPr/>
    </dgm:pt>
    <dgm:pt modelId="{33B16C46-CF8A-49D3-9E96-977644B24DCF}" type="pres">
      <dgm:prSet presAssocID="{52B91743-A731-40A3-9A88-0DBB79B76F97}" presName="spaceBetweenRectangles" presStyleCnt="0"/>
      <dgm:spPr/>
    </dgm:pt>
    <dgm:pt modelId="{9332A4B3-FAE9-4867-85C5-39349070805A}" type="pres">
      <dgm:prSet presAssocID="{A9C21E41-7490-4DBE-A276-8F31FCFF04B1}" presName="parentLin" presStyleCnt="0"/>
      <dgm:spPr/>
    </dgm:pt>
    <dgm:pt modelId="{C5063363-48CE-4FDE-877E-E22C6C7B7FDF}" type="pres">
      <dgm:prSet presAssocID="{A9C21E41-7490-4DBE-A276-8F31FCFF04B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1E0354A-B19A-4830-BD8C-214F9D62799E}" type="pres">
      <dgm:prSet presAssocID="{A9C21E41-7490-4DBE-A276-8F31FCFF04B1}" presName="parentText" presStyleLbl="node1" presStyleIdx="1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94036-1D75-43A8-8E6D-8BFD314D0696}" type="pres">
      <dgm:prSet presAssocID="{A9C21E41-7490-4DBE-A276-8F31FCFF04B1}" presName="negativeSpace" presStyleCnt="0"/>
      <dgm:spPr/>
    </dgm:pt>
    <dgm:pt modelId="{443D72CA-1869-4825-99EF-C0B8C550FC19}" type="pres">
      <dgm:prSet presAssocID="{A9C21E41-7490-4DBE-A276-8F31FCFF04B1}" presName="childText" presStyleLbl="conFgAcc1" presStyleIdx="1" presStyleCnt="4">
        <dgm:presLayoutVars>
          <dgm:bulletEnabled val="1"/>
        </dgm:presLayoutVars>
      </dgm:prSet>
      <dgm:spPr/>
    </dgm:pt>
    <dgm:pt modelId="{EF95A155-02F7-48ED-A093-9E28D7F46867}" type="pres">
      <dgm:prSet presAssocID="{634E869B-DEF9-4718-8F61-575DC798E43A}" presName="spaceBetweenRectangles" presStyleCnt="0"/>
      <dgm:spPr/>
    </dgm:pt>
    <dgm:pt modelId="{5F5C1BD9-F7CD-4E20-962B-51466B20AB1D}" type="pres">
      <dgm:prSet presAssocID="{AECA07EE-CCA1-42B4-BC46-54B214D0886A}" presName="parentLin" presStyleCnt="0"/>
      <dgm:spPr/>
    </dgm:pt>
    <dgm:pt modelId="{2A324F0F-B19E-4236-9209-A70963A9D1EA}" type="pres">
      <dgm:prSet presAssocID="{AECA07EE-CCA1-42B4-BC46-54B214D0886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28964E69-E0D1-437F-9439-D51C79C431E1}" type="pres">
      <dgm:prSet presAssocID="{AECA07EE-CCA1-42B4-BC46-54B214D0886A}" presName="parentText" presStyleLbl="node1" presStyleIdx="2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413FC-40DF-46E3-8E59-1AA620CFA001}" type="pres">
      <dgm:prSet presAssocID="{AECA07EE-CCA1-42B4-BC46-54B214D0886A}" presName="negativeSpace" presStyleCnt="0"/>
      <dgm:spPr/>
    </dgm:pt>
    <dgm:pt modelId="{08475D95-E27E-4029-BE42-BE3A26222AE7}" type="pres">
      <dgm:prSet presAssocID="{AECA07EE-CCA1-42B4-BC46-54B214D0886A}" presName="childText" presStyleLbl="conFgAcc1" presStyleIdx="2" presStyleCnt="4">
        <dgm:presLayoutVars>
          <dgm:bulletEnabled val="1"/>
        </dgm:presLayoutVars>
      </dgm:prSet>
      <dgm:spPr/>
    </dgm:pt>
    <dgm:pt modelId="{748DA956-20D3-47FE-A8FA-54C61CC2B36A}" type="pres">
      <dgm:prSet presAssocID="{9C983B0B-907B-4C1E-9444-7AF8D3289248}" presName="spaceBetweenRectangles" presStyleCnt="0"/>
      <dgm:spPr/>
    </dgm:pt>
    <dgm:pt modelId="{85A65C87-3D97-41F7-AB25-0E1393DAA8AB}" type="pres">
      <dgm:prSet presAssocID="{32C719C6-F75C-4C98-93C0-4FCCC829C94C}" presName="parentLin" presStyleCnt="0"/>
      <dgm:spPr/>
    </dgm:pt>
    <dgm:pt modelId="{F828B9DE-C630-4FCD-8428-6043301E4886}" type="pres">
      <dgm:prSet presAssocID="{32C719C6-F75C-4C98-93C0-4FCCC829C94C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EC83111-26DC-413F-AAFF-CFC77629AE34}" type="pres">
      <dgm:prSet presAssocID="{32C719C6-F75C-4C98-93C0-4FCCC829C94C}" presName="parentText" presStyleLbl="node1" presStyleIdx="3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D51CE-A0CB-4C5F-8FF0-E1C9246D4D8F}" type="pres">
      <dgm:prSet presAssocID="{32C719C6-F75C-4C98-93C0-4FCCC829C94C}" presName="negativeSpace" presStyleCnt="0"/>
      <dgm:spPr/>
    </dgm:pt>
    <dgm:pt modelId="{57A60454-84D6-4BED-BEC9-12B070F1FC2E}" type="pres">
      <dgm:prSet presAssocID="{32C719C6-F75C-4C98-93C0-4FCCC829C94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DCC7C59-A803-448B-B8E8-6C9EF7460709}" type="presOf" srcId="{320C5FC4-DC91-48A1-A2D7-88E5043D8AC3}" destId="{991E399C-0655-4F34-9471-191BD9E01090}" srcOrd="1" destOrd="0" presId="urn:microsoft.com/office/officeart/2005/8/layout/list1"/>
    <dgm:cxn modelId="{6123A197-7B79-4E48-98C1-831EC71A9E87}" type="presOf" srcId="{320C5FC4-DC91-48A1-A2D7-88E5043D8AC3}" destId="{B8B102C4-A04C-4A06-8E77-BB8DD0EB0D73}" srcOrd="0" destOrd="0" presId="urn:microsoft.com/office/officeart/2005/8/layout/list1"/>
    <dgm:cxn modelId="{2727DB31-1671-4593-89FA-CEC08B65F0D6}" srcId="{A3BDF003-8A0A-4D68-9AB8-6E1B85DDC236}" destId="{320C5FC4-DC91-48A1-A2D7-88E5043D8AC3}" srcOrd="0" destOrd="0" parTransId="{ABF0CEE0-CD65-4C7C-AC78-7EF6112789F4}" sibTransId="{52B91743-A731-40A3-9A88-0DBB79B76F97}"/>
    <dgm:cxn modelId="{83E9D428-728B-438D-8030-76DFAB1E6086}" srcId="{A3BDF003-8A0A-4D68-9AB8-6E1B85DDC236}" destId="{A9C21E41-7490-4DBE-A276-8F31FCFF04B1}" srcOrd="1" destOrd="0" parTransId="{41788876-62C3-4A73-9285-A6B2604E8513}" sibTransId="{634E869B-DEF9-4718-8F61-575DC798E43A}"/>
    <dgm:cxn modelId="{B9328B9F-EDEE-499D-9500-8411BA3A5463}" type="presOf" srcId="{32C719C6-F75C-4C98-93C0-4FCCC829C94C}" destId="{F828B9DE-C630-4FCD-8428-6043301E4886}" srcOrd="0" destOrd="0" presId="urn:microsoft.com/office/officeart/2005/8/layout/list1"/>
    <dgm:cxn modelId="{FEE59612-4CF5-43C1-9A70-3A39740E17B3}" srcId="{A3BDF003-8A0A-4D68-9AB8-6E1B85DDC236}" destId="{32C719C6-F75C-4C98-93C0-4FCCC829C94C}" srcOrd="3" destOrd="0" parTransId="{1E30D7EB-96DD-4005-BBE9-08172929F098}" sibTransId="{48578C9F-1C61-4984-99F1-099C3C9426DA}"/>
    <dgm:cxn modelId="{75567AD6-A306-44BE-8CF9-10EB520B5D31}" type="presOf" srcId="{A3BDF003-8A0A-4D68-9AB8-6E1B85DDC236}" destId="{2A9E5141-57F2-4513-BDB4-38EEFCD64F4B}" srcOrd="0" destOrd="0" presId="urn:microsoft.com/office/officeart/2005/8/layout/list1"/>
    <dgm:cxn modelId="{9426E68B-43AC-4542-B642-9C3BF6EE3052}" type="presOf" srcId="{32C719C6-F75C-4C98-93C0-4FCCC829C94C}" destId="{AEC83111-26DC-413F-AAFF-CFC77629AE34}" srcOrd="1" destOrd="0" presId="urn:microsoft.com/office/officeart/2005/8/layout/list1"/>
    <dgm:cxn modelId="{C98A5025-1947-4250-BDE1-153C9BE1B790}" type="presOf" srcId="{A9C21E41-7490-4DBE-A276-8F31FCFF04B1}" destId="{91E0354A-B19A-4830-BD8C-214F9D62799E}" srcOrd="1" destOrd="0" presId="urn:microsoft.com/office/officeart/2005/8/layout/list1"/>
    <dgm:cxn modelId="{B314D3D6-59E2-4C13-90E9-598864CBF85C}" type="presOf" srcId="{AECA07EE-CCA1-42B4-BC46-54B214D0886A}" destId="{28964E69-E0D1-437F-9439-D51C79C431E1}" srcOrd="1" destOrd="0" presId="urn:microsoft.com/office/officeart/2005/8/layout/list1"/>
    <dgm:cxn modelId="{C365653A-CA34-44FD-AAB4-FAF7FC84D337}" srcId="{A3BDF003-8A0A-4D68-9AB8-6E1B85DDC236}" destId="{AECA07EE-CCA1-42B4-BC46-54B214D0886A}" srcOrd="2" destOrd="0" parTransId="{96C2188B-FE94-40B8-82F6-65F47C63F8F1}" sibTransId="{9C983B0B-907B-4C1E-9444-7AF8D3289248}"/>
    <dgm:cxn modelId="{C6D7926A-4DC2-4DB3-9763-83940866407F}" type="presOf" srcId="{AECA07EE-CCA1-42B4-BC46-54B214D0886A}" destId="{2A324F0F-B19E-4236-9209-A70963A9D1EA}" srcOrd="0" destOrd="0" presId="urn:microsoft.com/office/officeart/2005/8/layout/list1"/>
    <dgm:cxn modelId="{88291E4C-790F-47AF-BD18-748184D83575}" type="presOf" srcId="{A9C21E41-7490-4DBE-A276-8F31FCFF04B1}" destId="{C5063363-48CE-4FDE-877E-E22C6C7B7FDF}" srcOrd="0" destOrd="0" presId="urn:microsoft.com/office/officeart/2005/8/layout/list1"/>
    <dgm:cxn modelId="{6B106808-5BB1-4356-8E30-A68EC72D0C0B}" type="presParOf" srcId="{2A9E5141-57F2-4513-BDB4-38EEFCD64F4B}" destId="{55F176E1-BD59-4750-90D1-8FBE8E6844B6}" srcOrd="0" destOrd="0" presId="urn:microsoft.com/office/officeart/2005/8/layout/list1"/>
    <dgm:cxn modelId="{840B8577-3E55-48B1-BE71-28655DB0A502}" type="presParOf" srcId="{55F176E1-BD59-4750-90D1-8FBE8E6844B6}" destId="{B8B102C4-A04C-4A06-8E77-BB8DD0EB0D73}" srcOrd="0" destOrd="0" presId="urn:microsoft.com/office/officeart/2005/8/layout/list1"/>
    <dgm:cxn modelId="{75670DFE-49C5-4D1C-9141-F3059B5809C8}" type="presParOf" srcId="{55F176E1-BD59-4750-90D1-8FBE8E6844B6}" destId="{991E399C-0655-4F34-9471-191BD9E01090}" srcOrd="1" destOrd="0" presId="urn:microsoft.com/office/officeart/2005/8/layout/list1"/>
    <dgm:cxn modelId="{FE0DA9F2-4985-476B-87A9-0DB136DEE1C8}" type="presParOf" srcId="{2A9E5141-57F2-4513-BDB4-38EEFCD64F4B}" destId="{A6CDD9F8-B731-442D-80AB-15D8C047DE4A}" srcOrd="1" destOrd="0" presId="urn:microsoft.com/office/officeart/2005/8/layout/list1"/>
    <dgm:cxn modelId="{9FE35D8A-BBF4-4BFA-A470-5FF9ACF5106C}" type="presParOf" srcId="{2A9E5141-57F2-4513-BDB4-38EEFCD64F4B}" destId="{A8D630D0-D1C3-4AA2-A19F-D148FBE6B0AF}" srcOrd="2" destOrd="0" presId="urn:microsoft.com/office/officeart/2005/8/layout/list1"/>
    <dgm:cxn modelId="{BFA64751-18AA-48DC-8A7B-413AA7971680}" type="presParOf" srcId="{2A9E5141-57F2-4513-BDB4-38EEFCD64F4B}" destId="{33B16C46-CF8A-49D3-9E96-977644B24DCF}" srcOrd="3" destOrd="0" presId="urn:microsoft.com/office/officeart/2005/8/layout/list1"/>
    <dgm:cxn modelId="{57525754-A073-4490-B43F-B344F07AE664}" type="presParOf" srcId="{2A9E5141-57F2-4513-BDB4-38EEFCD64F4B}" destId="{9332A4B3-FAE9-4867-85C5-39349070805A}" srcOrd="4" destOrd="0" presId="urn:microsoft.com/office/officeart/2005/8/layout/list1"/>
    <dgm:cxn modelId="{BFBAC8F2-287C-4AB7-8005-D7412D9D9D55}" type="presParOf" srcId="{9332A4B3-FAE9-4867-85C5-39349070805A}" destId="{C5063363-48CE-4FDE-877E-E22C6C7B7FDF}" srcOrd="0" destOrd="0" presId="urn:microsoft.com/office/officeart/2005/8/layout/list1"/>
    <dgm:cxn modelId="{CC014882-F04E-438B-993A-7980623F24C3}" type="presParOf" srcId="{9332A4B3-FAE9-4867-85C5-39349070805A}" destId="{91E0354A-B19A-4830-BD8C-214F9D62799E}" srcOrd="1" destOrd="0" presId="urn:microsoft.com/office/officeart/2005/8/layout/list1"/>
    <dgm:cxn modelId="{8BCD2270-FDB1-49B7-90FA-00E45F1B5B42}" type="presParOf" srcId="{2A9E5141-57F2-4513-BDB4-38EEFCD64F4B}" destId="{45B94036-1D75-43A8-8E6D-8BFD314D0696}" srcOrd="5" destOrd="0" presId="urn:microsoft.com/office/officeart/2005/8/layout/list1"/>
    <dgm:cxn modelId="{E410D592-DE25-480E-B817-1A9A10895BC6}" type="presParOf" srcId="{2A9E5141-57F2-4513-BDB4-38EEFCD64F4B}" destId="{443D72CA-1869-4825-99EF-C0B8C550FC19}" srcOrd="6" destOrd="0" presId="urn:microsoft.com/office/officeart/2005/8/layout/list1"/>
    <dgm:cxn modelId="{0F658547-51D4-4360-8F04-3454A1E2C344}" type="presParOf" srcId="{2A9E5141-57F2-4513-BDB4-38EEFCD64F4B}" destId="{EF95A155-02F7-48ED-A093-9E28D7F46867}" srcOrd="7" destOrd="0" presId="urn:microsoft.com/office/officeart/2005/8/layout/list1"/>
    <dgm:cxn modelId="{A0D0458C-10CD-428D-92CC-A1EAC81618C5}" type="presParOf" srcId="{2A9E5141-57F2-4513-BDB4-38EEFCD64F4B}" destId="{5F5C1BD9-F7CD-4E20-962B-51466B20AB1D}" srcOrd="8" destOrd="0" presId="urn:microsoft.com/office/officeart/2005/8/layout/list1"/>
    <dgm:cxn modelId="{CBFCA163-10A5-438C-BBEB-43063AAF1FDA}" type="presParOf" srcId="{5F5C1BD9-F7CD-4E20-962B-51466B20AB1D}" destId="{2A324F0F-B19E-4236-9209-A70963A9D1EA}" srcOrd="0" destOrd="0" presId="urn:microsoft.com/office/officeart/2005/8/layout/list1"/>
    <dgm:cxn modelId="{72852973-AA6A-46A0-9B8F-C7C250D51F2C}" type="presParOf" srcId="{5F5C1BD9-F7CD-4E20-962B-51466B20AB1D}" destId="{28964E69-E0D1-437F-9439-D51C79C431E1}" srcOrd="1" destOrd="0" presId="urn:microsoft.com/office/officeart/2005/8/layout/list1"/>
    <dgm:cxn modelId="{DCAEA66F-A3CC-48D1-AA39-628B7C7AC2F2}" type="presParOf" srcId="{2A9E5141-57F2-4513-BDB4-38EEFCD64F4B}" destId="{C90413FC-40DF-46E3-8E59-1AA620CFA001}" srcOrd="9" destOrd="0" presId="urn:microsoft.com/office/officeart/2005/8/layout/list1"/>
    <dgm:cxn modelId="{FE31933D-7D66-401E-B8E4-8971F9C9A65E}" type="presParOf" srcId="{2A9E5141-57F2-4513-BDB4-38EEFCD64F4B}" destId="{08475D95-E27E-4029-BE42-BE3A26222AE7}" srcOrd="10" destOrd="0" presId="urn:microsoft.com/office/officeart/2005/8/layout/list1"/>
    <dgm:cxn modelId="{2CBEF56B-9112-43C6-AC11-F821E41D4E55}" type="presParOf" srcId="{2A9E5141-57F2-4513-BDB4-38EEFCD64F4B}" destId="{748DA956-20D3-47FE-A8FA-54C61CC2B36A}" srcOrd="11" destOrd="0" presId="urn:microsoft.com/office/officeart/2005/8/layout/list1"/>
    <dgm:cxn modelId="{80817D57-2190-410B-9624-6D804E2DE6CA}" type="presParOf" srcId="{2A9E5141-57F2-4513-BDB4-38EEFCD64F4B}" destId="{85A65C87-3D97-41F7-AB25-0E1393DAA8AB}" srcOrd="12" destOrd="0" presId="urn:microsoft.com/office/officeart/2005/8/layout/list1"/>
    <dgm:cxn modelId="{73B72E55-2972-44D4-AAD1-D92FF694285C}" type="presParOf" srcId="{85A65C87-3D97-41F7-AB25-0E1393DAA8AB}" destId="{F828B9DE-C630-4FCD-8428-6043301E4886}" srcOrd="0" destOrd="0" presId="urn:microsoft.com/office/officeart/2005/8/layout/list1"/>
    <dgm:cxn modelId="{ED583858-99DC-4649-A0D9-92920260584F}" type="presParOf" srcId="{85A65C87-3D97-41F7-AB25-0E1393DAA8AB}" destId="{AEC83111-26DC-413F-AAFF-CFC77629AE34}" srcOrd="1" destOrd="0" presId="urn:microsoft.com/office/officeart/2005/8/layout/list1"/>
    <dgm:cxn modelId="{E056227C-67A0-4C97-9528-023849BF6C7E}" type="presParOf" srcId="{2A9E5141-57F2-4513-BDB4-38EEFCD64F4B}" destId="{9C0D51CE-A0CB-4C5F-8FF0-E1C9246D4D8F}" srcOrd="13" destOrd="0" presId="urn:microsoft.com/office/officeart/2005/8/layout/list1"/>
    <dgm:cxn modelId="{9C7D7426-B387-4B37-A731-CAB81CE94D20}" type="presParOf" srcId="{2A9E5141-57F2-4513-BDB4-38EEFCD64F4B}" destId="{57A60454-84D6-4BED-BEC9-12B070F1FC2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3B3EE8-1974-4721-AEB7-E3A2FDF9382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9543FD-99A4-4C4A-A098-21B46D24820E}">
      <dgm:prSet phldrT="[Text]" custT="1"/>
      <dgm:spPr>
        <a:solidFill>
          <a:srgbClr val="6DBE4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Pell Grant</a:t>
          </a:r>
        </a:p>
      </dgm:t>
    </dgm:pt>
    <dgm:pt modelId="{F4417A6B-46D0-4F0B-8DDB-878FB21C5513}" type="parTrans" cxnId="{9F177B98-E774-4EDF-B051-847E236F5269}">
      <dgm:prSet/>
      <dgm:spPr/>
      <dgm:t>
        <a:bodyPr/>
        <a:lstStyle/>
        <a:p>
          <a:endParaRPr lang="en-US"/>
        </a:p>
      </dgm:t>
    </dgm:pt>
    <dgm:pt modelId="{F1488B6C-3B50-406B-BEB2-12756F04A7D4}" type="sibTrans" cxnId="{9F177B98-E774-4EDF-B051-847E236F5269}">
      <dgm:prSet/>
      <dgm:spPr/>
      <dgm:t>
        <a:bodyPr/>
        <a:lstStyle/>
        <a:p>
          <a:endParaRPr lang="en-US"/>
        </a:p>
      </dgm:t>
    </dgm:pt>
    <dgm:pt modelId="{D8C1DA9E-C270-47F3-8537-BEC065CD2B7B}">
      <dgm:prSet phldrT="[Text]" custT="1"/>
      <dgm:spPr>
        <a:solidFill>
          <a:srgbClr val="58595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</a:p>
      </dgm:t>
    </dgm:pt>
    <dgm:pt modelId="{B4F67637-F831-43C2-AE1B-6B0E8909F146}" type="parTrans" cxnId="{455C3D6A-6EA4-453A-9DCD-288D4A82C096}">
      <dgm:prSet/>
      <dgm:spPr/>
      <dgm:t>
        <a:bodyPr/>
        <a:lstStyle/>
        <a:p>
          <a:endParaRPr lang="en-US"/>
        </a:p>
      </dgm:t>
    </dgm:pt>
    <dgm:pt modelId="{860E649F-81FB-40C4-89D6-7DFC5757FB58}" type="sibTrans" cxnId="{455C3D6A-6EA4-453A-9DCD-288D4A82C096}">
      <dgm:prSet/>
      <dgm:spPr/>
      <dgm:t>
        <a:bodyPr/>
        <a:lstStyle/>
        <a:p>
          <a:endParaRPr lang="en-US"/>
        </a:p>
      </dgm:t>
    </dgm:pt>
    <dgm:pt modelId="{04FF30B7-BDDE-48C1-A20F-CEA2F054D3B1}">
      <dgm:prSet phldrT="[Text]" custT="1"/>
      <dgm:spPr>
        <a:solidFill>
          <a:srgbClr val="DE7E2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gm:t>
    </dgm:pt>
    <dgm:pt modelId="{E179DA5B-140C-471A-898C-4657F12B06A0}" type="parTrans" cxnId="{99DFE020-B470-4FD6-A2DC-8348F21B3E3B}">
      <dgm:prSet/>
      <dgm:spPr/>
      <dgm:t>
        <a:bodyPr/>
        <a:lstStyle/>
        <a:p>
          <a:endParaRPr lang="en-US"/>
        </a:p>
      </dgm:t>
    </dgm:pt>
    <dgm:pt modelId="{EB68A225-BE81-4DC1-81B8-068F9FE0209B}" type="sibTrans" cxnId="{99DFE020-B470-4FD6-A2DC-8348F21B3E3B}">
      <dgm:prSet/>
      <dgm:spPr/>
      <dgm:t>
        <a:bodyPr/>
        <a:lstStyle/>
        <a:p>
          <a:endParaRPr lang="en-US"/>
        </a:p>
      </dgm:t>
    </dgm:pt>
    <dgm:pt modelId="{AD7597D9-ABC0-4EC3-89D4-C86B04A32E7F}">
      <dgm:prSet phldrT="[Text]" custT="1"/>
      <dgm:spPr>
        <a:solidFill>
          <a:srgbClr val="004E7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2C53C4-E6BC-41AB-8C09-81B754E85075}" type="parTrans" cxnId="{E837D49C-A4BE-41F6-BDFE-41DEB002EE35}">
      <dgm:prSet/>
      <dgm:spPr/>
      <dgm:t>
        <a:bodyPr/>
        <a:lstStyle/>
        <a:p>
          <a:endParaRPr lang="en-US"/>
        </a:p>
      </dgm:t>
    </dgm:pt>
    <dgm:pt modelId="{5FAC9170-D1B7-4418-89E1-393E128A5BFA}" type="sibTrans" cxnId="{E837D49C-A4BE-41F6-BDFE-41DEB002EE35}">
      <dgm:prSet/>
      <dgm:spPr/>
      <dgm:t>
        <a:bodyPr/>
        <a:lstStyle/>
        <a:p>
          <a:endParaRPr lang="en-US"/>
        </a:p>
      </dgm:t>
    </dgm:pt>
    <dgm:pt modelId="{DE383FB6-D40C-4A6E-8EA2-CB8670B3E289}">
      <dgm:prSet phldrT="[Text]" custT="1"/>
      <dgm:spPr>
        <a:solidFill>
          <a:srgbClr val="B9419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</a:p>
      </dgm:t>
    </dgm:pt>
    <dgm:pt modelId="{8002DC73-3526-47C2-A76E-49BB41116437}" type="parTrans" cxnId="{A073F23F-B6FA-4747-9058-21005B902473}">
      <dgm:prSet/>
      <dgm:spPr/>
      <dgm:t>
        <a:bodyPr/>
        <a:lstStyle/>
        <a:p>
          <a:endParaRPr lang="en-US"/>
        </a:p>
      </dgm:t>
    </dgm:pt>
    <dgm:pt modelId="{F4C14619-512F-47BD-998D-77955E0F118B}" type="sibTrans" cxnId="{A073F23F-B6FA-4747-9058-21005B902473}">
      <dgm:prSet/>
      <dgm:spPr/>
      <dgm:t>
        <a:bodyPr/>
        <a:lstStyle/>
        <a:p>
          <a:endParaRPr lang="en-US"/>
        </a:p>
      </dgm:t>
    </dgm:pt>
    <dgm:pt modelId="{75ED350A-5613-4C2D-AC5E-71B325FFEAC6}">
      <dgm:prSet phldrT="[Text]" custT="1"/>
      <dgm:spPr>
        <a:solidFill>
          <a:srgbClr val="6DBE4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PLUS Loans</a:t>
          </a:r>
        </a:p>
      </dgm:t>
    </dgm:pt>
    <dgm:pt modelId="{53771AC9-C7A3-43AA-ADCA-AFA4AC282B80}" type="parTrans" cxnId="{5D516D09-2290-41E0-B543-E949DA7A0D98}">
      <dgm:prSet/>
      <dgm:spPr/>
      <dgm:t>
        <a:bodyPr/>
        <a:lstStyle/>
        <a:p>
          <a:endParaRPr lang="en-US"/>
        </a:p>
      </dgm:t>
    </dgm:pt>
    <dgm:pt modelId="{0839E074-6D97-4F17-BD0D-5AE3195D60AA}" type="sibTrans" cxnId="{5D516D09-2290-41E0-B543-E949DA7A0D98}">
      <dgm:prSet/>
      <dgm:spPr/>
      <dgm:t>
        <a:bodyPr/>
        <a:lstStyle/>
        <a:p>
          <a:endParaRPr lang="en-US"/>
        </a:p>
      </dgm:t>
    </dgm:pt>
    <dgm:pt modelId="{8E94DB06-A882-425C-B771-3778FC160372}" type="pres">
      <dgm:prSet presAssocID="{2C3B3EE8-1974-4721-AEB7-E3A2FDF938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D65D73-E41D-4B3E-92E7-7F2830D8FEF0}" type="pres">
      <dgm:prSet presAssocID="{0B9543FD-99A4-4C4A-A098-21B46D24820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5CC49-A102-4D8A-AEB6-B175CBD08E0C}" type="pres">
      <dgm:prSet presAssocID="{F1488B6C-3B50-406B-BEB2-12756F04A7D4}" presName="sibTrans" presStyleCnt="0"/>
      <dgm:spPr/>
    </dgm:pt>
    <dgm:pt modelId="{B0C99F12-FC81-415D-AEAD-4E552DEABC5C}" type="pres">
      <dgm:prSet presAssocID="{D8C1DA9E-C270-47F3-8537-BEC065CD2B7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0CB66-F6F8-4D2B-A0F6-D7E51B69A853}" type="pres">
      <dgm:prSet presAssocID="{860E649F-81FB-40C4-89D6-7DFC5757FB58}" presName="sibTrans" presStyleCnt="0"/>
      <dgm:spPr/>
    </dgm:pt>
    <dgm:pt modelId="{2EEFF565-0FA5-4AFE-8EC9-CF46641B257F}" type="pres">
      <dgm:prSet presAssocID="{04FF30B7-BDDE-48C1-A20F-CEA2F054D3B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1B753-653F-4E59-B2F5-08469469C2DA}" type="pres">
      <dgm:prSet presAssocID="{EB68A225-BE81-4DC1-81B8-068F9FE0209B}" presName="sibTrans" presStyleCnt="0"/>
      <dgm:spPr/>
    </dgm:pt>
    <dgm:pt modelId="{5927B7F6-1A6B-4BE6-9A00-80A8F3451E16}" type="pres">
      <dgm:prSet presAssocID="{AD7597D9-ABC0-4EC3-89D4-C86B04A32E7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34A13-193D-4539-ADE1-4E21D01069A4}" type="pres">
      <dgm:prSet presAssocID="{5FAC9170-D1B7-4418-89E1-393E128A5BFA}" presName="sibTrans" presStyleCnt="0"/>
      <dgm:spPr/>
    </dgm:pt>
    <dgm:pt modelId="{799B4B1F-19A5-4028-A572-1E0AD4FB66AD}" type="pres">
      <dgm:prSet presAssocID="{DE383FB6-D40C-4A6E-8EA2-CB8670B3E28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71644-83C8-4E5A-AA6A-F692A90E17DF}" type="pres">
      <dgm:prSet presAssocID="{F4C14619-512F-47BD-998D-77955E0F118B}" presName="sibTrans" presStyleCnt="0"/>
      <dgm:spPr/>
    </dgm:pt>
    <dgm:pt modelId="{F8FCE1B0-A15B-4784-82E6-5BFC1F3402C4}" type="pres">
      <dgm:prSet presAssocID="{75ED350A-5613-4C2D-AC5E-71B325FFEAC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73F23F-B6FA-4747-9058-21005B902473}" srcId="{2C3B3EE8-1974-4721-AEB7-E3A2FDF93822}" destId="{DE383FB6-D40C-4A6E-8EA2-CB8670B3E289}" srcOrd="4" destOrd="0" parTransId="{8002DC73-3526-47C2-A76E-49BB41116437}" sibTransId="{F4C14619-512F-47BD-998D-77955E0F118B}"/>
    <dgm:cxn modelId="{9F177B98-E774-4EDF-B051-847E236F5269}" srcId="{2C3B3EE8-1974-4721-AEB7-E3A2FDF93822}" destId="{0B9543FD-99A4-4C4A-A098-21B46D24820E}" srcOrd="0" destOrd="0" parTransId="{F4417A6B-46D0-4F0B-8DDB-878FB21C5513}" sibTransId="{F1488B6C-3B50-406B-BEB2-12756F04A7D4}"/>
    <dgm:cxn modelId="{455C3D6A-6EA4-453A-9DCD-288D4A82C096}" srcId="{2C3B3EE8-1974-4721-AEB7-E3A2FDF93822}" destId="{D8C1DA9E-C270-47F3-8537-BEC065CD2B7B}" srcOrd="1" destOrd="0" parTransId="{B4F67637-F831-43C2-AE1B-6B0E8909F146}" sibTransId="{860E649F-81FB-40C4-89D6-7DFC5757FB58}"/>
    <dgm:cxn modelId="{5D516D09-2290-41E0-B543-E949DA7A0D98}" srcId="{2C3B3EE8-1974-4721-AEB7-E3A2FDF93822}" destId="{75ED350A-5613-4C2D-AC5E-71B325FFEAC6}" srcOrd="5" destOrd="0" parTransId="{53771AC9-C7A3-43AA-ADCA-AFA4AC282B80}" sibTransId="{0839E074-6D97-4F17-BD0D-5AE3195D60AA}"/>
    <dgm:cxn modelId="{DDBA444A-B740-40E9-82AF-55FD48683212}" type="presOf" srcId="{0B9543FD-99A4-4C4A-A098-21B46D24820E}" destId="{0FD65D73-E41D-4B3E-92E7-7F2830D8FEF0}" srcOrd="0" destOrd="0" presId="urn:microsoft.com/office/officeart/2005/8/layout/default"/>
    <dgm:cxn modelId="{3DA3A869-B775-4476-871E-902837DF26BA}" type="presOf" srcId="{DE383FB6-D40C-4A6E-8EA2-CB8670B3E289}" destId="{799B4B1F-19A5-4028-A572-1E0AD4FB66AD}" srcOrd="0" destOrd="0" presId="urn:microsoft.com/office/officeart/2005/8/layout/default"/>
    <dgm:cxn modelId="{2B994281-7926-45FA-AA47-C4891D12FD48}" type="presOf" srcId="{75ED350A-5613-4C2D-AC5E-71B325FFEAC6}" destId="{F8FCE1B0-A15B-4784-82E6-5BFC1F3402C4}" srcOrd="0" destOrd="0" presId="urn:microsoft.com/office/officeart/2005/8/layout/default"/>
    <dgm:cxn modelId="{AF2BE1AA-4C93-404B-B540-1BDCFB8D48BD}" type="presOf" srcId="{2C3B3EE8-1974-4721-AEB7-E3A2FDF93822}" destId="{8E94DB06-A882-425C-B771-3778FC160372}" srcOrd="0" destOrd="0" presId="urn:microsoft.com/office/officeart/2005/8/layout/default"/>
    <dgm:cxn modelId="{C5AEB1C2-5CF0-48BD-9638-BF8C33F92CDE}" type="presOf" srcId="{04FF30B7-BDDE-48C1-A20F-CEA2F054D3B1}" destId="{2EEFF565-0FA5-4AFE-8EC9-CF46641B257F}" srcOrd="0" destOrd="0" presId="urn:microsoft.com/office/officeart/2005/8/layout/default"/>
    <dgm:cxn modelId="{99DFE020-B470-4FD6-A2DC-8348F21B3E3B}" srcId="{2C3B3EE8-1974-4721-AEB7-E3A2FDF93822}" destId="{04FF30B7-BDDE-48C1-A20F-CEA2F054D3B1}" srcOrd="2" destOrd="0" parTransId="{E179DA5B-140C-471A-898C-4657F12B06A0}" sibTransId="{EB68A225-BE81-4DC1-81B8-068F9FE0209B}"/>
    <dgm:cxn modelId="{E837D49C-A4BE-41F6-BDFE-41DEB002EE35}" srcId="{2C3B3EE8-1974-4721-AEB7-E3A2FDF93822}" destId="{AD7597D9-ABC0-4EC3-89D4-C86B04A32E7F}" srcOrd="3" destOrd="0" parTransId="{932C53C4-E6BC-41AB-8C09-81B754E85075}" sibTransId="{5FAC9170-D1B7-4418-89E1-393E128A5BFA}"/>
    <dgm:cxn modelId="{212BF699-63EA-40ED-9BDD-8ED593496707}" type="presOf" srcId="{AD7597D9-ABC0-4EC3-89D4-C86B04A32E7F}" destId="{5927B7F6-1A6B-4BE6-9A00-80A8F3451E16}" srcOrd="0" destOrd="0" presId="urn:microsoft.com/office/officeart/2005/8/layout/default"/>
    <dgm:cxn modelId="{4DBC5C12-1D8F-4DD9-A1F7-916F05B1C183}" type="presOf" srcId="{D8C1DA9E-C270-47F3-8537-BEC065CD2B7B}" destId="{B0C99F12-FC81-415D-AEAD-4E552DEABC5C}" srcOrd="0" destOrd="0" presId="urn:microsoft.com/office/officeart/2005/8/layout/default"/>
    <dgm:cxn modelId="{9C9BF22B-9247-4CB4-8EA6-940EE57D6825}" type="presParOf" srcId="{8E94DB06-A882-425C-B771-3778FC160372}" destId="{0FD65D73-E41D-4B3E-92E7-7F2830D8FEF0}" srcOrd="0" destOrd="0" presId="urn:microsoft.com/office/officeart/2005/8/layout/default"/>
    <dgm:cxn modelId="{BCC593B1-A5C9-4C1A-84CB-6E2CAE0C84C2}" type="presParOf" srcId="{8E94DB06-A882-425C-B771-3778FC160372}" destId="{3535CC49-A102-4D8A-AEB6-B175CBD08E0C}" srcOrd="1" destOrd="0" presId="urn:microsoft.com/office/officeart/2005/8/layout/default"/>
    <dgm:cxn modelId="{990C8A6C-D149-4330-A646-22D1E47E180B}" type="presParOf" srcId="{8E94DB06-A882-425C-B771-3778FC160372}" destId="{B0C99F12-FC81-415D-AEAD-4E552DEABC5C}" srcOrd="2" destOrd="0" presId="urn:microsoft.com/office/officeart/2005/8/layout/default"/>
    <dgm:cxn modelId="{A6338025-C737-4DE7-B726-A19AABC8FBDD}" type="presParOf" srcId="{8E94DB06-A882-425C-B771-3778FC160372}" destId="{1A80CB66-F6F8-4D2B-A0F6-D7E51B69A853}" srcOrd="3" destOrd="0" presId="urn:microsoft.com/office/officeart/2005/8/layout/default"/>
    <dgm:cxn modelId="{296ECE5A-191C-490B-8189-D5E32408D67D}" type="presParOf" srcId="{8E94DB06-A882-425C-B771-3778FC160372}" destId="{2EEFF565-0FA5-4AFE-8EC9-CF46641B257F}" srcOrd="4" destOrd="0" presId="urn:microsoft.com/office/officeart/2005/8/layout/default"/>
    <dgm:cxn modelId="{1723EBED-DB26-42EA-A03A-E1F7E6C99A98}" type="presParOf" srcId="{8E94DB06-A882-425C-B771-3778FC160372}" destId="{3531B753-653F-4E59-B2F5-08469469C2DA}" srcOrd="5" destOrd="0" presId="urn:microsoft.com/office/officeart/2005/8/layout/default"/>
    <dgm:cxn modelId="{9C8C247E-C18C-4EC2-AF61-A954A8DA53B9}" type="presParOf" srcId="{8E94DB06-A882-425C-B771-3778FC160372}" destId="{5927B7F6-1A6B-4BE6-9A00-80A8F3451E16}" srcOrd="6" destOrd="0" presId="urn:microsoft.com/office/officeart/2005/8/layout/default"/>
    <dgm:cxn modelId="{A5DE739B-9A8C-4E43-A445-48F16FFD54B2}" type="presParOf" srcId="{8E94DB06-A882-425C-B771-3778FC160372}" destId="{ED234A13-193D-4539-ADE1-4E21D01069A4}" srcOrd="7" destOrd="0" presId="urn:microsoft.com/office/officeart/2005/8/layout/default"/>
    <dgm:cxn modelId="{40ECB347-707C-4C03-9ED3-4CADFE0A2612}" type="presParOf" srcId="{8E94DB06-A882-425C-B771-3778FC160372}" destId="{799B4B1F-19A5-4028-A572-1E0AD4FB66AD}" srcOrd="8" destOrd="0" presId="urn:microsoft.com/office/officeart/2005/8/layout/default"/>
    <dgm:cxn modelId="{25D1CC27-56ED-48E0-A64C-C23E492A1BB1}" type="presParOf" srcId="{8E94DB06-A882-425C-B771-3778FC160372}" destId="{6AD71644-83C8-4E5A-AA6A-F692A90E17DF}" srcOrd="9" destOrd="0" presId="urn:microsoft.com/office/officeart/2005/8/layout/default"/>
    <dgm:cxn modelId="{40F0C02C-5D4A-4746-9693-D7519CB4B872}" type="presParOf" srcId="{8E94DB06-A882-425C-B771-3778FC160372}" destId="{F8FCE1B0-A15B-4784-82E6-5BFC1F3402C4}" srcOrd="10" destOrd="0" presId="urn:microsoft.com/office/officeart/2005/8/layout/defaul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00E4B1-1183-4D06-A15A-F023BA95A22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F42362-473E-47A6-B0DF-42526255F812}">
      <dgm:prSet phldrT="[Text]" custT="1"/>
      <dgm:spPr>
        <a:solidFill>
          <a:srgbClr val="004E7D"/>
        </a:solidFill>
        <a:ln>
          <a:solidFill>
            <a:srgbClr val="004E7D"/>
          </a:solidFill>
        </a:ln>
      </dgm:spPr>
      <dgm:t>
        <a:bodyPr/>
        <a:lstStyle/>
        <a:p>
          <a:r>
            <a:rPr lang="en-US" sz="3200" b="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Dependent</a:t>
          </a:r>
          <a:r>
            <a:rPr lang="en-US" sz="3200" b="0" dirty="0">
              <a:latin typeface="Verdana" panose="020B0604030504040204" pitchFamily="34" charset="0"/>
              <a:ea typeface="Verdana" panose="020B0604030504040204" pitchFamily="34" charset="0"/>
            </a:rPr>
            <a:t> Filers</a:t>
          </a:r>
        </a:p>
      </dgm:t>
    </dgm:pt>
    <dgm:pt modelId="{351C16AD-2EDB-45DB-A994-712D09F2133E}" type="parTrans" cxnId="{DA5DCE2A-284F-4D04-A736-891F07BF1F27}">
      <dgm:prSet/>
      <dgm:spPr/>
      <dgm:t>
        <a:bodyPr/>
        <a:lstStyle/>
        <a:p>
          <a:endParaRPr lang="en-US"/>
        </a:p>
      </dgm:t>
    </dgm:pt>
    <dgm:pt modelId="{B133DF24-7AE4-49D1-B48D-50C07777023D}" type="sibTrans" cxnId="{DA5DCE2A-284F-4D04-A736-891F07BF1F27}">
      <dgm:prSet/>
      <dgm:spPr/>
      <dgm:t>
        <a:bodyPr/>
        <a:lstStyle/>
        <a:p>
          <a:endParaRPr lang="en-US"/>
        </a:p>
      </dgm:t>
    </dgm:pt>
    <dgm:pt modelId="{15017AAA-01F0-4156-AC32-A8B5772B0AB1}">
      <dgm:prSet phldrT="[Text]"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Student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C1EBAB-6309-432C-9C51-0B1BA30D0851}" type="parTrans" cxnId="{B784FCD0-2238-43C5-969B-CA28296FCEBB}">
      <dgm:prSet/>
      <dgm:spPr/>
      <dgm:t>
        <a:bodyPr/>
        <a:lstStyle/>
        <a:p>
          <a:endParaRPr lang="en-US"/>
        </a:p>
      </dgm:t>
    </dgm:pt>
    <dgm:pt modelId="{E833B775-2B0E-4239-AC9B-DD9536FBC027}" type="sibTrans" cxnId="{B784FCD0-2238-43C5-969B-CA28296FCEBB}">
      <dgm:prSet/>
      <dgm:spPr/>
      <dgm:t>
        <a:bodyPr/>
        <a:lstStyle/>
        <a:p>
          <a:endParaRPr lang="en-US"/>
        </a:p>
      </dgm:t>
    </dgm:pt>
    <dgm:pt modelId="{C83134BF-B898-46E8-BF4F-A85B7574998F}">
      <dgm:prSet phldrT="[Text]" custT="1"/>
      <dgm:spPr>
        <a:solidFill>
          <a:srgbClr val="004E7D"/>
        </a:solidFill>
        <a:ln>
          <a:solidFill>
            <a:srgbClr val="004E7D"/>
          </a:solidFill>
        </a:ln>
      </dgm:spPr>
      <dgm:t>
        <a:bodyPr/>
        <a:lstStyle/>
        <a:p>
          <a:r>
            <a:rPr lang="en-US" sz="3200" b="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Independent Filers</a:t>
          </a:r>
        </a:p>
      </dgm:t>
    </dgm:pt>
    <dgm:pt modelId="{30D46085-BDAF-4ED2-B24F-9ECD4DE9F068}" type="parTrans" cxnId="{EAC934EA-F766-4B67-9A2E-A68B8B71818A}">
      <dgm:prSet/>
      <dgm:spPr/>
      <dgm:t>
        <a:bodyPr/>
        <a:lstStyle/>
        <a:p>
          <a:endParaRPr lang="en-US"/>
        </a:p>
      </dgm:t>
    </dgm:pt>
    <dgm:pt modelId="{E4A4BD3B-4AA4-45DC-8CC5-A253B452BE66}" type="sibTrans" cxnId="{EAC934EA-F766-4B67-9A2E-A68B8B71818A}">
      <dgm:prSet/>
      <dgm:spPr/>
      <dgm:t>
        <a:bodyPr/>
        <a:lstStyle/>
        <a:p>
          <a:endParaRPr lang="en-US"/>
        </a:p>
      </dgm:t>
    </dgm:pt>
    <dgm:pt modelId="{C2E95C79-0441-4F28-BB95-6AE5B9A7C3AC}">
      <dgm:prSet phldrT="[Text]"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Parent (and spouse)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72C50C-AFA0-4C49-AF4C-4EAA9ABE70D2}" type="parTrans" cxnId="{18F22CB5-A6C4-4010-928E-A6630E8192A6}">
      <dgm:prSet/>
      <dgm:spPr/>
      <dgm:t>
        <a:bodyPr/>
        <a:lstStyle/>
        <a:p>
          <a:endParaRPr lang="en-US"/>
        </a:p>
      </dgm:t>
    </dgm:pt>
    <dgm:pt modelId="{15779028-1A70-446D-959A-9D31ABD9C5D5}" type="sibTrans" cxnId="{18F22CB5-A6C4-4010-928E-A6630E8192A6}">
      <dgm:prSet/>
      <dgm:spPr/>
      <dgm:t>
        <a:bodyPr/>
        <a:lstStyle/>
        <a:p>
          <a:endParaRPr lang="en-US"/>
        </a:p>
      </dgm:t>
    </dgm:pt>
    <dgm:pt modelId="{84026B12-0D1A-45A1-A6D9-A9F2101FFA63}">
      <dgm:prSet phldrT="[Text]"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Parent’s dependent children, even if they live apart from the parent because of college enrollment*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D9E7BB-7F9A-4E53-BE1E-BD4E9B4D3DFE}" type="parTrans" cxnId="{D3C86372-CDE3-42B0-B156-3EDE0599A3A3}">
      <dgm:prSet/>
      <dgm:spPr/>
      <dgm:t>
        <a:bodyPr/>
        <a:lstStyle/>
        <a:p>
          <a:endParaRPr lang="en-US"/>
        </a:p>
      </dgm:t>
    </dgm:pt>
    <dgm:pt modelId="{F9D29980-C25E-43FD-9970-D68F144D4CA2}" type="sibTrans" cxnId="{D3C86372-CDE3-42B0-B156-3EDE0599A3A3}">
      <dgm:prSet/>
      <dgm:spPr/>
      <dgm:t>
        <a:bodyPr/>
        <a:lstStyle/>
        <a:p>
          <a:endParaRPr lang="en-US"/>
        </a:p>
      </dgm:t>
    </dgm:pt>
    <dgm:pt modelId="{FF5B5D2F-83F8-4E49-9BFB-9A607D04C250}">
      <dgm:prSet phldrT="[Text]"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Other people if they live with the parent*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C57311-D095-41C8-B333-2CCE689C728B}" type="parTrans" cxnId="{55CAB7D5-8EE7-4E12-B41B-B314A85D0975}">
      <dgm:prSet/>
      <dgm:spPr/>
      <dgm:t>
        <a:bodyPr/>
        <a:lstStyle/>
        <a:p>
          <a:endParaRPr lang="en-US"/>
        </a:p>
      </dgm:t>
    </dgm:pt>
    <dgm:pt modelId="{BCD3FB08-12D2-4AD2-8906-DF168D2E047A}" type="sibTrans" cxnId="{55CAB7D5-8EE7-4E12-B41B-B314A85D0975}">
      <dgm:prSet/>
      <dgm:spPr/>
      <dgm:t>
        <a:bodyPr/>
        <a:lstStyle/>
        <a:p>
          <a:endParaRPr lang="en-US"/>
        </a:p>
      </dgm:t>
    </dgm:pt>
    <dgm:pt modelId="{719E02E7-CAC3-4F08-AC61-C7ECCFB7F0F8}">
      <dgm:prSet phldrT="[Text]" custT="1"/>
      <dgm:spPr/>
      <dgm:t>
        <a:bodyPr/>
        <a:lstStyle/>
        <a:p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BCE563-2813-45F6-AB98-116C69B0A2BF}" type="sibTrans" cxnId="{2875AA9F-E69A-45E3-B621-212BE8599BE4}">
      <dgm:prSet/>
      <dgm:spPr/>
      <dgm:t>
        <a:bodyPr/>
        <a:lstStyle/>
        <a:p>
          <a:endParaRPr lang="en-US"/>
        </a:p>
      </dgm:t>
    </dgm:pt>
    <dgm:pt modelId="{4C36D43F-7147-4DDA-98D5-ADCB1CC59137}" type="parTrans" cxnId="{2875AA9F-E69A-45E3-B621-212BE8599BE4}">
      <dgm:prSet/>
      <dgm:spPr/>
      <dgm:t>
        <a:bodyPr/>
        <a:lstStyle/>
        <a:p>
          <a:endParaRPr lang="en-US"/>
        </a:p>
      </dgm:t>
    </dgm:pt>
    <dgm:pt modelId="{4511C1AB-2293-40DE-8DD1-60AC369FD38E}" type="pres">
      <dgm:prSet presAssocID="{6F00E4B1-1183-4D06-A15A-F023BA95A2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D4F1D1-80C3-4971-BDA0-40560D17AA29}" type="pres">
      <dgm:prSet presAssocID="{A7F42362-473E-47A6-B0DF-42526255F812}" presName="composite" presStyleCnt="0"/>
      <dgm:spPr/>
    </dgm:pt>
    <dgm:pt modelId="{E3927A4E-DACB-46FB-8463-79BD804CFC6B}" type="pres">
      <dgm:prSet presAssocID="{A7F42362-473E-47A6-B0DF-42526255F81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21036-4B8C-40C5-8FF0-121F2B2C66A9}" type="pres">
      <dgm:prSet presAssocID="{A7F42362-473E-47A6-B0DF-42526255F81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209B2-C591-4CC0-85D8-F8B7ECFB3E30}" type="pres">
      <dgm:prSet presAssocID="{B133DF24-7AE4-49D1-B48D-50C07777023D}" presName="space" presStyleCnt="0"/>
      <dgm:spPr/>
    </dgm:pt>
    <dgm:pt modelId="{C0A7E6F3-E21F-4E50-936C-8FA5DCB09F6D}" type="pres">
      <dgm:prSet presAssocID="{C83134BF-B898-46E8-BF4F-A85B7574998F}" presName="composite" presStyleCnt="0"/>
      <dgm:spPr/>
    </dgm:pt>
    <dgm:pt modelId="{636598F0-9671-4F1C-847D-66CCA666C8CE}" type="pres">
      <dgm:prSet presAssocID="{C83134BF-B898-46E8-BF4F-A85B7574998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E9B78-BF9D-46EB-A786-3E066DE21680}" type="pres">
      <dgm:prSet presAssocID="{C83134BF-B898-46E8-BF4F-A85B7574998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CEACC3-61EC-4315-B156-F94747DB96A5}" type="presOf" srcId="{C83134BF-B898-46E8-BF4F-A85B7574998F}" destId="{636598F0-9671-4F1C-847D-66CCA666C8CE}" srcOrd="0" destOrd="0" presId="urn:microsoft.com/office/officeart/2005/8/layout/hList1"/>
    <dgm:cxn modelId="{E69B2AC2-29F2-4FC8-9626-81D470B0219C}" type="presOf" srcId="{15017AAA-01F0-4156-AC32-A8B5772B0AB1}" destId="{2BA21036-4B8C-40C5-8FF0-121F2B2C66A9}" srcOrd="0" destOrd="0" presId="urn:microsoft.com/office/officeart/2005/8/layout/hList1"/>
    <dgm:cxn modelId="{EAC934EA-F766-4B67-9A2E-A68B8B71818A}" srcId="{6F00E4B1-1183-4D06-A15A-F023BA95A229}" destId="{C83134BF-B898-46E8-BF4F-A85B7574998F}" srcOrd="1" destOrd="0" parTransId="{30D46085-BDAF-4ED2-B24F-9ECD4DE9F068}" sibTransId="{E4A4BD3B-4AA4-45DC-8CC5-A253B452BE66}"/>
    <dgm:cxn modelId="{18F22CB5-A6C4-4010-928E-A6630E8192A6}" srcId="{A7F42362-473E-47A6-B0DF-42526255F812}" destId="{C2E95C79-0441-4F28-BB95-6AE5B9A7C3AC}" srcOrd="1" destOrd="0" parTransId="{AC72C50C-AFA0-4C49-AF4C-4EAA9ABE70D2}" sibTransId="{15779028-1A70-446D-959A-9D31ABD9C5D5}"/>
    <dgm:cxn modelId="{2875AA9F-E69A-45E3-B621-212BE8599BE4}" srcId="{C83134BF-B898-46E8-BF4F-A85B7574998F}" destId="{719E02E7-CAC3-4F08-AC61-C7ECCFB7F0F8}" srcOrd="0" destOrd="0" parTransId="{4C36D43F-7147-4DDA-98D5-ADCB1CC59137}" sibTransId="{E1BCE563-2813-45F6-AB98-116C69B0A2BF}"/>
    <dgm:cxn modelId="{B784FCD0-2238-43C5-969B-CA28296FCEBB}" srcId="{A7F42362-473E-47A6-B0DF-42526255F812}" destId="{15017AAA-01F0-4156-AC32-A8B5772B0AB1}" srcOrd="0" destOrd="0" parTransId="{CAC1EBAB-6309-432C-9C51-0B1BA30D0851}" sibTransId="{E833B775-2B0E-4239-AC9B-DD9536FBC027}"/>
    <dgm:cxn modelId="{D3C86372-CDE3-42B0-B156-3EDE0599A3A3}" srcId="{A7F42362-473E-47A6-B0DF-42526255F812}" destId="{84026B12-0D1A-45A1-A6D9-A9F2101FFA63}" srcOrd="2" destOrd="0" parTransId="{1DD9E7BB-7F9A-4E53-BE1E-BD4E9B4D3DFE}" sibTransId="{F9D29980-C25E-43FD-9970-D68F144D4CA2}"/>
    <dgm:cxn modelId="{55CAB7D5-8EE7-4E12-B41B-B314A85D0975}" srcId="{A7F42362-473E-47A6-B0DF-42526255F812}" destId="{FF5B5D2F-83F8-4E49-9BFB-9A607D04C250}" srcOrd="3" destOrd="0" parTransId="{55C57311-D095-41C8-B333-2CCE689C728B}" sibTransId="{BCD3FB08-12D2-4AD2-8906-DF168D2E047A}"/>
    <dgm:cxn modelId="{61D138F2-D16F-4202-AE6A-594B2939EF44}" type="presOf" srcId="{FF5B5D2F-83F8-4E49-9BFB-9A607D04C250}" destId="{2BA21036-4B8C-40C5-8FF0-121F2B2C66A9}" srcOrd="0" destOrd="3" presId="urn:microsoft.com/office/officeart/2005/8/layout/hList1"/>
    <dgm:cxn modelId="{312BE991-D006-44D3-A8DD-B1F0189E321A}" type="presOf" srcId="{719E02E7-CAC3-4F08-AC61-C7ECCFB7F0F8}" destId="{2B6E9B78-BF9D-46EB-A786-3E066DE21680}" srcOrd="0" destOrd="0" presId="urn:microsoft.com/office/officeart/2005/8/layout/hList1"/>
    <dgm:cxn modelId="{DA5DCE2A-284F-4D04-A736-891F07BF1F27}" srcId="{6F00E4B1-1183-4D06-A15A-F023BA95A229}" destId="{A7F42362-473E-47A6-B0DF-42526255F812}" srcOrd="0" destOrd="0" parTransId="{351C16AD-2EDB-45DB-A994-712D09F2133E}" sibTransId="{B133DF24-7AE4-49D1-B48D-50C07777023D}"/>
    <dgm:cxn modelId="{6D33C4BA-A7FD-48E6-A9CE-D17D0BB025CA}" type="presOf" srcId="{A7F42362-473E-47A6-B0DF-42526255F812}" destId="{E3927A4E-DACB-46FB-8463-79BD804CFC6B}" srcOrd="0" destOrd="0" presId="urn:microsoft.com/office/officeart/2005/8/layout/hList1"/>
    <dgm:cxn modelId="{4D4A62F4-A215-43F0-AF7B-680DB1670115}" type="presOf" srcId="{C2E95C79-0441-4F28-BB95-6AE5B9A7C3AC}" destId="{2BA21036-4B8C-40C5-8FF0-121F2B2C66A9}" srcOrd="0" destOrd="1" presId="urn:microsoft.com/office/officeart/2005/8/layout/hList1"/>
    <dgm:cxn modelId="{7650CDA4-1CAF-4CD7-B9FA-7DE1306B261B}" type="presOf" srcId="{6F00E4B1-1183-4D06-A15A-F023BA95A229}" destId="{4511C1AB-2293-40DE-8DD1-60AC369FD38E}" srcOrd="0" destOrd="0" presId="urn:microsoft.com/office/officeart/2005/8/layout/hList1"/>
    <dgm:cxn modelId="{968BC7D8-ED71-43F2-A39E-D2BD9FC99B0D}" type="presOf" srcId="{84026B12-0D1A-45A1-A6D9-A9F2101FFA63}" destId="{2BA21036-4B8C-40C5-8FF0-121F2B2C66A9}" srcOrd="0" destOrd="2" presId="urn:microsoft.com/office/officeart/2005/8/layout/hList1"/>
    <dgm:cxn modelId="{9EC1EFD0-133E-4814-AD4C-18492D3B1DEB}" type="presParOf" srcId="{4511C1AB-2293-40DE-8DD1-60AC369FD38E}" destId="{D3D4F1D1-80C3-4971-BDA0-40560D17AA29}" srcOrd="0" destOrd="0" presId="urn:microsoft.com/office/officeart/2005/8/layout/hList1"/>
    <dgm:cxn modelId="{E9906D5E-BC5B-4C3B-93A7-C36B7DC70C6E}" type="presParOf" srcId="{D3D4F1D1-80C3-4971-BDA0-40560D17AA29}" destId="{E3927A4E-DACB-46FB-8463-79BD804CFC6B}" srcOrd="0" destOrd="0" presId="urn:microsoft.com/office/officeart/2005/8/layout/hList1"/>
    <dgm:cxn modelId="{E5B5974D-1199-4BD1-BCFE-D0FB27FA6381}" type="presParOf" srcId="{D3D4F1D1-80C3-4971-BDA0-40560D17AA29}" destId="{2BA21036-4B8C-40C5-8FF0-121F2B2C66A9}" srcOrd="1" destOrd="0" presId="urn:microsoft.com/office/officeart/2005/8/layout/hList1"/>
    <dgm:cxn modelId="{3D4AF763-445A-4715-A036-226BE208A1B1}" type="presParOf" srcId="{4511C1AB-2293-40DE-8DD1-60AC369FD38E}" destId="{F10209B2-C591-4CC0-85D8-F8B7ECFB3E30}" srcOrd="1" destOrd="0" presId="urn:microsoft.com/office/officeart/2005/8/layout/hList1"/>
    <dgm:cxn modelId="{5C7D856D-2908-4190-9930-33573D355587}" type="presParOf" srcId="{4511C1AB-2293-40DE-8DD1-60AC369FD38E}" destId="{C0A7E6F3-E21F-4E50-936C-8FA5DCB09F6D}" srcOrd="2" destOrd="0" presId="urn:microsoft.com/office/officeart/2005/8/layout/hList1"/>
    <dgm:cxn modelId="{375CC238-6FE8-4824-A218-9118073B0C8C}" type="presParOf" srcId="{C0A7E6F3-E21F-4E50-936C-8FA5DCB09F6D}" destId="{636598F0-9671-4F1C-847D-66CCA666C8CE}" srcOrd="0" destOrd="0" presId="urn:microsoft.com/office/officeart/2005/8/layout/hList1"/>
    <dgm:cxn modelId="{9A405021-79C6-4416-AF33-98B9FD3BED9B}" type="presParOf" srcId="{C0A7E6F3-E21F-4E50-936C-8FA5DCB09F6D}" destId="{2B6E9B78-BF9D-46EB-A786-3E066DE216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41711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5730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38055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B94197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401863"/>
        <a:ext cx="1700784" cy="1371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630D0-D1C3-4AA2-A19F-D148FBE6B0AF}">
      <dsp:nvSpPr>
        <dsp:cNvPr id="0" name=""/>
        <dsp:cNvSpPr/>
      </dsp:nvSpPr>
      <dsp:spPr>
        <a:xfrm>
          <a:off x="0" y="416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E399C-0655-4F34-9471-191BD9E01090}">
      <dsp:nvSpPr>
        <dsp:cNvPr id="0" name=""/>
        <dsp:cNvSpPr/>
      </dsp:nvSpPr>
      <dsp:spPr>
        <a:xfrm>
          <a:off x="430530" y="47400"/>
          <a:ext cx="7772418" cy="738000"/>
        </a:xfrm>
        <a:prstGeom prst="round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sp:txBody>
      <dsp:txXfrm>
        <a:off x="466556" y="83426"/>
        <a:ext cx="7700366" cy="665948"/>
      </dsp:txXfrm>
    </dsp:sp>
    <dsp:sp modelId="{443D72CA-1869-4825-99EF-C0B8C550FC19}">
      <dsp:nvSpPr>
        <dsp:cNvPr id="0" name=""/>
        <dsp:cNvSpPr/>
      </dsp:nvSpPr>
      <dsp:spPr>
        <a:xfrm>
          <a:off x="0" y="1550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0354A-B19A-4830-BD8C-214F9D62799E}">
      <dsp:nvSpPr>
        <dsp:cNvPr id="0" name=""/>
        <dsp:cNvSpPr/>
      </dsp:nvSpPr>
      <dsp:spPr>
        <a:xfrm>
          <a:off x="430530" y="1181400"/>
          <a:ext cx="7772418" cy="738000"/>
        </a:xfrm>
        <a:prstGeom prst="round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Aid provided primarily based on financial need</a:t>
          </a:r>
        </a:p>
      </dsp:txBody>
      <dsp:txXfrm>
        <a:off x="466556" y="1217426"/>
        <a:ext cx="7700366" cy="665948"/>
      </dsp:txXfrm>
    </dsp:sp>
    <dsp:sp modelId="{08475D95-E27E-4029-BE42-BE3A26222AE7}">
      <dsp:nvSpPr>
        <dsp:cNvPr id="0" name=""/>
        <dsp:cNvSpPr/>
      </dsp:nvSpPr>
      <dsp:spPr>
        <a:xfrm>
          <a:off x="0" y="2684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64E69-E0D1-437F-9439-D51C79C431E1}">
      <dsp:nvSpPr>
        <dsp:cNvPr id="0" name=""/>
        <dsp:cNvSpPr/>
      </dsp:nvSpPr>
      <dsp:spPr>
        <a:xfrm>
          <a:off x="430530" y="2315400"/>
          <a:ext cx="7772418" cy="738000"/>
        </a:xfrm>
        <a:prstGeom prst="round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sz="25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sp:txBody>
      <dsp:txXfrm>
        <a:off x="466556" y="2351426"/>
        <a:ext cx="7700366" cy="665948"/>
      </dsp:txXfrm>
    </dsp:sp>
    <dsp:sp modelId="{57A60454-84D6-4BED-BEC9-12B070F1FC2E}">
      <dsp:nvSpPr>
        <dsp:cNvPr id="0" name=""/>
        <dsp:cNvSpPr/>
      </dsp:nvSpPr>
      <dsp:spPr>
        <a:xfrm>
          <a:off x="0" y="3818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83111-26DC-413F-AAFF-CFC77629AE34}">
      <dsp:nvSpPr>
        <dsp:cNvPr id="0" name=""/>
        <dsp:cNvSpPr/>
      </dsp:nvSpPr>
      <dsp:spPr>
        <a:xfrm>
          <a:off x="430530" y="3449400"/>
          <a:ext cx="7772418" cy="738000"/>
        </a:xfrm>
        <a:prstGeom prst="round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sp:txBody>
      <dsp:txXfrm>
        <a:off x="466556" y="3485426"/>
        <a:ext cx="7700366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65D73-E41D-4B3E-92E7-7F2830D8FEF0}">
      <dsp:nvSpPr>
        <dsp:cNvPr id="0" name=""/>
        <dsp:cNvSpPr/>
      </dsp:nvSpPr>
      <dsp:spPr>
        <a:xfrm>
          <a:off x="0" y="614600"/>
          <a:ext cx="2547937" cy="1528762"/>
        </a:xfrm>
        <a:prstGeom prst="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Pell Grant</a:t>
          </a:r>
        </a:p>
      </dsp:txBody>
      <dsp:txXfrm>
        <a:off x="0" y="614600"/>
        <a:ext cx="2547937" cy="1528762"/>
      </dsp:txXfrm>
    </dsp:sp>
    <dsp:sp modelId="{B0C99F12-FC81-415D-AEAD-4E552DEABC5C}">
      <dsp:nvSpPr>
        <dsp:cNvPr id="0" name=""/>
        <dsp:cNvSpPr/>
      </dsp:nvSpPr>
      <dsp:spPr>
        <a:xfrm>
          <a:off x="2802731" y="614600"/>
          <a:ext cx="2547937" cy="1528762"/>
        </a:xfrm>
        <a:prstGeom prst="rect">
          <a:avLst/>
        </a:prstGeom>
        <a:solidFill>
          <a:srgbClr val="585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</a:p>
      </dsp:txBody>
      <dsp:txXfrm>
        <a:off x="2802731" y="614600"/>
        <a:ext cx="2547937" cy="1528762"/>
      </dsp:txXfrm>
    </dsp:sp>
    <dsp:sp modelId="{2EEFF565-0FA5-4AFE-8EC9-CF46641B257F}">
      <dsp:nvSpPr>
        <dsp:cNvPr id="0" name=""/>
        <dsp:cNvSpPr/>
      </dsp:nvSpPr>
      <dsp:spPr>
        <a:xfrm>
          <a:off x="5605462" y="614600"/>
          <a:ext cx="2547937" cy="1528762"/>
        </a:xfrm>
        <a:prstGeom prst="rect">
          <a:avLst/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sp:txBody>
      <dsp:txXfrm>
        <a:off x="5605462" y="614600"/>
        <a:ext cx="2547937" cy="1528762"/>
      </dsp:txXfrm>
    </dsp:sp>
    <dsp:sp modelId="{5927B7F6-1A6B-4BE6-9A00-80A8F3451E16}">
      <dsp:nvSpPr>
        <dsp:cNvPr id="0" name=""/>
        <dsp:cNvSpPr/>
      </dsp:nvSpPr>
      <dsp:spPr>
        <a:xfrm>
          <a:off x="0" y="2398156"/>
          <a:ext cx="2547937" cy="1528762"/>
        </a:xfrm>
        <a:prstGeom prst="rect">
          <a:avLst/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98156"/>
        <a:ext cx="2547937" cy="1528762"/>
      </dsp:txXfrm>
    </dsp:sp>
    <dsp:sp modelId="{799B4B1F-19A5-4028-A572-1E0AD4FB66AD}">
      <dsp:nvSpPr>
        <dsp:cNvPr id="0" name=""/>
        <dsp:cNvSpPr/>
      </dsp:nvSpPr>
      <dsp:spPr>
        <a:xfrm>
          <a:off x="2802731" y="2398156"/>
          <a:ext cx="2547937" cy="1528762"/>
        </a:xfrm>
        <a:prstGeom prst="rect">
          <a:avLst/>
        </a:prstGeom>
        <a:solidFill>
          <a:srgbClr val="B941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</a:p>
      </dsp:txBody>
      <dsp:txXfrm>
        <a:off x="2802731" y="2398156"/>
        <a:ext cx="2547937" cy="1528762"/>
      </dsp:txXfrm>
    </dsp:sp>
    <dsp:sp modelId="{F8FCE1B0-A15B-4784-82E6-5BFC1F3402C4}">
      <dsp:nvSpPr>
        <dsp:cNvPr id="0" name=""/>
        <dsp:cNvSpPr/>
      </dsp:nvSpPr>
      <dsp:spPr>
        <a:xfrm>
          <a:off x="5605462" y="2398156"/>
          <a:ext cx="2547937" cy="1528762"/>
        </a:xfrm>
        <a:prstGeom prst="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PLUS Loans</a:t>
          </a:r>
        </a:p>
      </dsp:txBody>
      <dsp:txXfrm>
        <a:off x="5605462" y="2398156"/>
        <a:ext cx="2547937" cy="15287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27A4E-DACB-46FB-8463-79BD804CFC6B}">
      <dsp:nvSpPr>
        <dsp:cNvPr id="0" name=""/>
        <dsp:cNvSpPr/>
      </dsp:nvSpPr>
      <dsp:spPr>
        <a:xfrm>
          <a:off x="43" y="20248"/>
          <a:ext cx="4130426" cy="1159218"/>
        </a:xfrm>
        <a:prstGeom prst="rect">
          <a:avLst/>
        </a:prstGeom>
        <a:solidFill>
          <a:srgbClr val="004E7D"/>
        </a:solidFill>
        <a:ln w="25400" cap="flat" cmpd="sng" algn="ctr">
          <a:solidFill>
            <a:srgbClr val="004E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Dependent</a:t>
          </a:r>
          <a:r>
            <a:rPr lang="en-US" sz="3200" b="0" kern="1200" dirty="0">
              <a:latin typeface="Verdana" panose="020B0604030504040204" pitchFamily="34" charset="0"/>
              <a:ea typeface="Verdana" panose="020B0604030504040204" pitchFamily="34" charset="0"/>
            </a:rPr>
            <a:t> Filers</a:t>
          </a:r>
        </a:p>
      </dsp:txBody>
      <dsp:txXfrm>
        <a:off x="43" y="20248"/>
        <a:ext cx="4130426" cy="1159218"/>
      </dsp:txXfrm>
    </dsp:sp>
    <dsp:sp modelId="{2BA21036-4B8C-40C5-8FF0-121F2B2C66A9}">
      <dsp:nvSpPr>
        <dsp:cNvPr id="0" name=""/>
        <dsp:cNvSpPr/>
      </dsp:nvSpPr>
      <dsp:spPr>
        <a:xfrm>
          <a:off x="43" y="1179466"/>
          <a:ext cx="4130426" cy="32198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Student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Parent (and spouse)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Parent’s dependent children, even if they live apart from the parent because of college enrollment*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Other people if they live with the parent*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" y="1179466"/>
        <a:ext cx="4130426" cy="3219885"/>
      </dsp:txXfrm>
    </dsp:sp>
    <dsp:sp modelId="{636598F0-9671-4F1C-847D-66CCA666C8CE}">
      <dsp:nvSpPr>
        <dsp:cNvPr id="0" name=""/>
        <dsp:cNvSpPr/>
      </dsp:nvSpPr>
      <dsp:spPr>
        <a:xfrm>
          <a:off x="4708729" y="20248"/>
          <a:ext cx="4130426" cy="1159218"/>
        </a:xfrm>
        <a:prstGeom prst="rect">
          <a:avLst/>
        </a:prstGeom>
        <a:solidFill>
          <a:srgbClr val="004E7D"/>
        </a:solidFill>
        <a:ln w="25400" cap="flat" cmpd="sng" algn="ctr">
          <a:solidFill>
            <a:srgbClr val="004E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Independent Filers</a:t>
          </a:r>
        </a:p>
      </dsp:txBody>
      <dsp:txXfrm>
        <a:off x="4708729" y="20248"/>
        <a:ext cx="4130426" cy="1159218"/>
      </dsp:txXfrm>
    </dsp:sp>
    <dsp:sp modelId="{2B6E9B78-BF9D-46EB-A786-3E066DE21680}">
      <dsp:nvSpPr>
        <dsp:cNvPr id="0" name=""/>
        <dsp:cNvSpPr/>
      </dsp:nvSpPr>
      <dsp:spPr>
        <a:xfrm>
          <a:off x="4708729" y="1179466"/>
          <a:ext cx="4130426" cy="32198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8729" y="1179466"/>
        <a:ext cx="4130426" cy="3219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787" y="8723444"/>
            <a:ext cx="6698827" cy="46482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" y="292128"/>
            <a:ext cx="7010400" cy="377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4237" tIns="47117" rIns="94237" bIns="47117">
            <a:spAutoFit/>
          </a:bodyPr>
          <a:lstStyle/>
          <a:p>
            <a:pPr algn="ctr" defTabSz="941702" eaLnBrk="0" hangingPunct="0">
              <a:defRPr/>
            </a:pPr>
            <a: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Need to Know About Financial Aid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6DBB8D91-FD1F-620B-6444-E5CF461FD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53" y="9051813"/>
            <a:ext cx="6729660" cy="4029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4237" tIns="47117" rIns="94237" bIns="47117">
            <a:spAutoFit/>
          </a:bodyPr>
          <a:lstStyle/>
          <a:p>
            <a:pPr defTabSz="941702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© 2023 NASFAA                                                                                       </a:t>
            </a:r>
            <a:fld id="{5A4E40A0-19A0-4F29-A9C5-577C813A7B7F}" type="slidenum">
              <a:rPr lang="en-US" sz="1000">
                <a:solidFill>
                  <a:schemeClr val="bg1"/>
                </a:solidFill>
              </a:rPr>
              <a:pPr defTabSz="941702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</a:rPr>
              <a:t>                                                                        What You Need to Know</a:t>
            </a:r>
          </a:p>
        </p:txBody>
      </p:sp>
    </p:spTree>
    <p:extLst>
      <p:ext uri="{BB962C8B-B14F-4D97-AF65-F5344CB8AC3E}">
        <p14:creationId xmlns:p14="http://schemas.microsoft.com/office/powerpoint/2010/main" val="114920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D8B9A4EA-07C7-4A62-8053-FD0A2A4690A2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D5A7F8C3-B5D2-4565-BB39-641E547D4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4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FDEBE571-D673-48C8-8A68-3EF44DB84E6C}" type="slidenum">
              <a:rPr lang="en-US" smtClean="0"/>
              <a:pPr defTabSz="930691"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67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6D7513F9-FAAA-47AA-B2AA-B7B894537E83}" type="slidenum">
              <a:rPr lang="en-US" smtClean="0"/>
              <a:pPr defTabSz="930691"/>
              <a:t>14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0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821CF2FE-FD55-4EEC-9023-A5156ABE4C1F}" type="slidenum">
              <a:rPr lang="en-US" smtClean="0"/>
              <a:pPr defTabSz="930691"/>
              <a:t>15</a:t>
            </a:fld>
            <a:endParaRPr 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18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CCC6CFD0-DC60-458C-AE52-4B994E19B42C}" type="slidenum">
              <a:rPr lang="en-US" smtClean="0"/>
              <a:pPr defTabSz="930691"/>
              <a:t>17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23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CCC6CFD0-DC60-458C-AE52-4B994E19B42C}" type="slidenum">
              <a:rPr lang="en-US" smtClean="0"/>
              <a:pPr defTabSz="930691"/>
              <a:t>19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70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77DE51A1-F46D-4CC5-B68C-1DF1E373D830}" type="slidenum">
              <a:rPr lang="en-US" smtClean="0"/>
              <a:pPr defTabSz="930691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46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159798F6-1026-48A0-917D-8EC2D58D2643}" type="slidenum">
              <a:rPr lang="en-US" smtClean="0"/>
              <a:pPr defTabSz="930691"/>
              <a:t>22</a:t>
            </a:fld>
            <a:endParaRPr lang="en-US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69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BFD145FB-0545-4855-A968-B16B26A83A3E}" type="slidenum">
              <a:rPr lang="en-US" smtClean="0"/>
              <a:pPr defTabSz="930691"/>
              <a:t>23</a:t>
            </a:fld>
            <a:endParaRPr lang="en-US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23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7E584059-081E-41D0-AFB4-EB5D98E24342}" type="slidenum">
              <a:rPr lang="en-US" smtClean="0"/>
              <a:pPr defTabSz="930691"/>
              <a:t>26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33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59F7DB87-13D1-4C33-B263-04655F864FF9}" type="slidenum">
              <a:rPr lang="en-US" smtClean="0"/>
              <a:pPr defTabSz="930691"/>
              <a:t>31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03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12DEE39B-F2E8-48E6-AE51-21D491C32E14}" type="slidenum">
              <a:rPr lang="en-US" smtClean="0"/>
              <a:pPr defTabSz="930691"/>
              <a:t>32</a:t>
            </a:fld>
            <a:endParaRPr lang="en-US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4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BD271A48-0907-4B9A-9683-94634E7A37DB}" type="slidenum">
              <a:rPr lang="en-US" smtClean="0"/>
              <a:pPr defTabSz="930691"/>
              <a:t>2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47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57C5BEE8-4CF6-4DCD-88A4-22DFF83971C9}" type="slidenum">
              <a:rPr lang="en-US" smtClean="0"/>
              <a:pPr defTabSz="930691"/>
              <a:t>39</a:t>
            </a:fld>
            <a:endParaRPr lang="en-US" dirty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4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EE228228-AC28-4E68-A247-8929559E1C66}" type="slidenum">
              <a:rPr lang="en-US" smtClean="0"/>
              <a:pPr defTabSz="930691"/>
              <a:t>40</a:t>
            </a:fld>
            <a:endParaRPr lang="en-US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9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89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1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78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7EE7D3F6-36E4-42CD-87C2-DDB3181D1136}" type="slidenum">
              <a:rPr lang="en-US" smtClean="0"/>
              <a:pPr defTabSz="930691"/>
              <a:t>6</a:t>
            </a:fld>
            <a:endParaRPr lang="en-US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26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E2C2C794-09DB-4635-850F-C1C8EA25A36E}" type="slidenum">
              <a:rPr lang="en-US" smtClean="0"/>
              <a:pPr defTabSz="930691"/>
              <a:t>9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79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878036FA-F945-4F03-9DA4-50F6603CFA53}" type="slidenum">
              <a:rPr lang="en-US" smtClean="0"/>
              <a:pPr defTabSz="930691"/>
              <a:t>12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83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91"/>
            <a:fld id="{CCC6CFD0-DC60-458C-AE52-4B994E19B42C}" type="slidenum">
              <a:rPr lang="en-US" smtClean="0"/>
              <a:pPr defTabSz="930691"/>
              <a:t>13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8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6077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4311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69806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96592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>
            <a:off x="381000" y="762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5B99"/>
                </a:solidFill>
              </a:rPr>
              <a:t>National Association of Student </a:t>
            </a:r>
            <a:br>
              <a:rPr lang="en-US" sz="2800" b="1" dirty="0">
                <a:solidFill>
                  <a:srgbClr val="005B99"/>
                </a:solidFill>
              </a:rPr>
            </a:br>
            <a:r>
              <a:rPr lang="en-US" sz="2800" b="1" dirty="0">
                <a:solidFill>
                  <a:srgbClr val="005B99"/>
                </a:solidFill>
              </a:rPr>
              <a:t>Financial Aid Administrators Presents …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772400" cy="33528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18472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1466725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3B9C9E-32B9-455D-AFFA-35C08D0AA290}"/>
              </a:ext>
            </a:extLst>
          </p:cNvPr>
          <p:cNvCxnSpPr/>
          <p:nvPr userDrawn="1"/>
        </p:nvCxnSpPr>
        <p:spPr>
          <a:xfrm>
            <a:off x="0" y="67056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04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72000"/>
          </a:xfrm>
        </p:spPr>
        <p:txBody>
          <a:bodyPr/>
          <a:lstStyle>
            <a:lvl1pPr>
              <a:buClr>
                <a:srgbClr val="005B99"/>
              </a:buClr>
              <a:defRPr/>
            </a:lvl1pPr>
            <a:lvl2pPr>
              <a:buClr>
                <a:srgbClr val="005B99"/>
              </a:buClr>
              <a:defRPr/>
            </a:lvl2pPr>
            <a:lvl3pPr>
              <a:buClr>
                <a:srgbClr val="005B99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rgbClr val="005B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06780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4387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5161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472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470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824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5607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5086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1317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9B7D3C-C1BE-418A-8BDF-F41A62C7C285}"/>
              </a:ext>
            </a:extLst>
          </p:cNvPr>
          <p:cNvSpPr/>
          <p:nvPr userDrawn="1"/>
        </p:nvSpPr>
        <p:spPr bwMode="auto">
          <a:xfrm>
            <a:off x="0" y="6705600"/>
            <a:ext cx="9144000" cy="18288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7056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426B4DC-8A4D-41F6-B433-87F84CB5F4F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29497"/>
            <a:ext cx="1766886" cy="433387"/>
          </a:xfrm>
          <a:prstGeom prst="rect">
            <a:avLst/>
          </a:prstGeom>
        </p:spPr>
      </p:pic>
      <p:sp>
        <p:nvSpPr>
          <p:cNvPr id="15" name="Rectangle 70">
            <a:extLst>
              <a:ext uri="{FF2B5EF4-FFF2-40B4-BE49-F238E27FC236}">
                <a16:creationId xmlns:a16="http://schemas.microsoft.com/office/drawing/2014/main" id="{D29F7C9B-CF1C-4EE6-9575-0B446D5FFE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5000" y="6400800"/>
            <a:ext cx="342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© 2023 NASFAA   Slide </a:t>
            </a:r>
            <a:fld id="{3E8EC1CB-C9E7-4076-8034-5D4E4E9EDADC}" type="slidenum"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‹#›</a:t>
            </a:fld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65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4" r:id="rId15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B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347663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563" indent="-284163" algn="l" defTabSz="914400" rtl="0" eaLnBrk="1" latinLnBrk="0" hangingPunct="1">
        <a:spcBef>
          <a:spcPct val="20000"/>
        </a:spcBef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aid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udentaid.gov/h/apply-for-aid/fafs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itb_aIQBV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kw463ke8h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sc.ny.gov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762000" y="14478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4800" b="1" dirty="0" smtClean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Financial Aid</a:t>
            </a:r>
          </a:p>
          <a:p>
            <a:pPr algn="ctr">
              <a:spcBef>
                <a:spcPct val="30000"/>
              </a:spcBef>
              <a:defRPr/>
            </a:pPr>
            <a:r>
              <a:rPr lang="en-US" sz="4800" b="1" dirty="0" smtClean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FAFSA Process 24-25</a:t>
            </a:r>
            <a:endParaRPr lang="en-US" sz="4800" b="1" dirty="0">
              <a:solidFill>
                <a:srgbClr val="005B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454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Student Aid Programs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7E276D-AAE0-4CF8-8449-8D7608114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1182789"/>
              </p:ext>
            </p:extLst>
          </p:nvPr>
        </p:nvGraphicFramePr>
        <p:xfrm>
          <a:off x="381000" y="1295400"/>
          <a:ext cx="8153400" cy="454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429772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4BD620-5A3C-49A3-DC5B-28B82003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4114800" cy="4572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Early estimation regarding SAI and possible Title IV aid available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Requires demographic,  income, and asset information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CAE2B2-5AB4-E0C7-4E26-9C1F32F1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Student Aid Estimator</a:t>
            </a:r>
          </a:p>
        </p:txBody>
      </p:sp>
      <p:pic>
        <p:nvPicPr>
          <p:cNvPr id="8" name="Picture 7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9B652FAF-4146-CEFB-8C10-86DC12397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34" y="1371600"/>
            <a:ext cx="3771900" cy="3771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742196-2F74-118E-FAFF-D8521FA0C5A9}"/>
              </a:ext>
            </a:extLst>
          </p:cNvPr>
          <p:cNvSpPr txBox="1"/>
          <p:nvPr/>
        </p:nvSpPr>
        <p:spPr>
          <a:xfrm>
            <a:off x="647700" y="5448300"/>
            <a:ext cx="815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https://studentaid.gov/aid-estimator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C6C02D-2B3F-FEDE-9DE3-B490083B0573}"/>
              </a:ext>
            </a:extLst>
          </p:cNvPr>
          <p:cNvSpPr/>
          <p:nvPr/>
        </p:nvSpPr>
        <p:spPr>
          <a:xfrm>
            <a:off x="1905000" y="5448300"/>
            <a:ext cx="5638800" cy="533400"/>
          </a:xfrm>
          <a:prstGeom prst="roundRect">
            <a:avLst/>
          </a:prstGeom>
          <a:noFill/>
          <a:ln>
            <a:solidFill>
              <a:srgbClr val="DE7E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07888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spcBef>
                <a:spcPts val="24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www.studentaid.gov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400"/>
              </a:spcBef>
            </a:pPr>
            <a:r>
              <a:rPr lang="en-US" dirty="0">
                <a:hlinkClick r:id="rId4"/>
              </a:rPr>
              <a:t>FAFSA® Application | Federal Student Aid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24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Collects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demographic and financial information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used to calculate the student aid index (SAI)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use SAI to offer financial aid</a:t>
            </a:r>
            <a:endParaRPr lang="en-US" strike="sngStrike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Available in English and Spanish</a:t>
            </a:r>
          </a:p>
        </p:txBody>
      </p:sp>
    </p:spTree>
    <p:extLst>
      <p:ext uri="{BB962C8B-B14F-4D97-AF65-F5344CB8AC3E}">
        <p14:creationId xmlns:p14="http://schemas.microsoft.com/office/powerpoint/2010/main" val="486568676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686800" cy="45259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be filed at any time during an academic year, but typically no earlier than October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prior to the academic year for which the student requests aid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the 2024-25 academic year, the FAFSA may be filed starting in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late December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may set FAFSA priority dates</a:t>
            </a:r>
          </a:p>
        </p:txBody>
      </p:sp>
    </p:spTree>
    <p:extLst>
      <p:ext uri="{BB962C8B-B14F-4D97-AF65-F5344CB8AC3E}">
        <p14:creationId xmlns:p14="http://schemas.microsoft.com/office/powerpoint/2010/main" val="3500187259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Using </a:t>
            </a:r>
            <a:r>
              <a:rPr lang="en-US" dirty="0"/>
              <a:t>Online FAFSA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spcBef>
                <a:spcPts val="2400"/>
              </a:spcBef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Built-in edits to prevent costly errors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Skip-logic allows student and/or parent to skip unnecessary questions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No need to manually enter federal tax information (FTI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2400"/>
              </a:spcBef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Timely submission of original application and any necessary corrections</a:t>
            </a:r>
          </a:p>
          <a:p>
            <a:pPr>
              <a:spcBef>
                <a:spcPts val="24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Detailed instructions and “help” for common questions</a:t>
            </a:r>
          </a:p>
          <a:p>
            <a:pPr>
              <a:spcBef>
                <a:spcPts val="24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Ability to check application status online</a:t>
            </a:r>
          </a:p>
          <a:p>
            <a:pPr eaLnBrk="1" hangingPunct="1">
              <a:spcBef>
                <a:spcPts val="2400"/>
              </a:spcBef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63764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Account Username and Password (FSA ID)</a:t>
            </a:r>
          </a:p>
        </p:txBody>
      </p:sp>
      <p:sp>
        <p:nvSpPr>
          <p:cNvPr id="747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84141"/>
            <a:ext cx="4572001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Used for FAFSA completion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access to certain U.S. Department of Education websites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and parent must </a:t>
            </a:r>
            <a:b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FSA ID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May be used throughout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financial aid process,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including subsequent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school years</a:t>
            </a:r>
          </a:p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the owner should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 an FSA ID</a:t>
            </a:r>
          </a:p>
        </p:txBody>
      </p:sp>
      <p:pic>
        <p:nvPicPr>
          <p:cNvPr id="7475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48463" y="3567113"/>
            <a:ext cx="28575" cy="28575"/>
          </a:xfrm>
        </p:spPr>
      </p:pic>
      <p:pic>
        <p:nvPicPr>
          <p:cNvPr id="747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9E4CBC-9583-6572-42BF-223AF7AAA3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8"/>
          <a:stretch/>
        </p:blipFill>
        <p:spPr>
          <a:xfrm>
            <a:off x="4586288" y="1084141"/>
            <a:ext cx="4248368" cy="4661143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F61EDB-F675-79E5-0825-6C6FC10CF50A}"/>
              </a:ext>
            </a:extLst>
          </p:cNvPr>
          <p:cNvSpPr txBox="1"/>
          <p:nvPr/>
        </p:nvSpPr>
        <p:spPr>
          <a:xfrm>
            <a:off x="1877036" y="5847167"/>
            <a:ext cx="6777256" cy="373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Apply at https://studentaid.gov/fsa-id/create-account/launch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C5994F-3160-8868-11CF-AEC583F3C2AA}"/>
              </a:ext>
            </a:extLst>
          </p:cNvPr>
          <p:cNvSpPr/>
          <p:nvPr/>
        </p:nvSpPr>
        <p:spPr>
          <a:xfrm>
            <a:off x="1877036" y="5867401"/>
            <a:ext cx="6123964" cy="380999"/>
          </a:xfrm>
          <a:prstGeom prst="roundRect">
            <a:avLst/>
          </a:prstGeom>
          <a:noFill/>
          <a:ln w="22225">
            <a:solidFill>
              <a:srgbClr val="DE7E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39391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Account</a:t>
            </a:r>
            <a:endParaRPr lang="en-US" dirty="0"/>
          </a:p>
        </p:txBody>
      </p:sp>
      <p:pic>
        <p:nvPicPr>
          <p:cNvPr id="7" name="Pitb_aIQBV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06978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FAFSA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AEFCF3-518D-E3DD-E3E6-CD3525EB1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608" y="1115037"/>
            <a:ext cx="5524784" cy="4432528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899A76D-8DF1-4794-AF7E-E31B8B550895}"/>
              </a:ext>
            </a:extLst>
          </p:cNvPr>
          <p:cNvSpPr/>
          <p:nvPr/>
        </p:nvSpPr>
        <p:spPr>
          <a:xfrm>
            <a:off x="1676400" y="2316582"/>
            <a:ext cx="1143000" cy="685800"/>
          </a:xfrm>
          <a:prstGeom prst="ellipse">
            <a:avLst/>
          </a:prstGeom>
          <a:noFill/>
          <a:ln w="38100">
            <a:solidFill>
              <a:srgbClr val="F4E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FDBD07-5143-854D-F723-8101D992B0AA}"/>
              </a:ext>
            </a:extLst>
          </p:cNvPr>
          <p:cNvSpPr txBox="1"/>
          <p:nvPr/>
        </p:nvSpPr>
        <p:spPr>
          <a:xfrm>
            <a:off x="47696" y="5742963"/>
            <a:ext cx="9121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Note: Online FAFSA screenshots from U.S. Department of Education’s 2024-25 FAFSA Form Preview Presentation, July 2023 </a:t>
            </a:r>
          </a:p>
        </p:txBody>
      </p:sp>
    </p:spTree>
    <p:extLst>
      <p:ext uri="{BB962C8B-B14F-4D97-AF65-F5344CB8AC3E}">
        <p14:creationId xmlns:p14="http://schemas.microsoft.com/office/powerpoint/2010/main" val="1007844782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kw463ke8h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295525"/>
            <a:ext cx="4572000" cy="25717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 24-25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32875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CC98-F073-433C-8CB5-58B0C13B3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90" t="180095" r="43891" b="-180095"/>
          <a:stretch/>
        </p:blipFill>
        <p:spPr>
          <a:xfrm>
            <a:off x="3048000" y="1939568"/>
            <a:ext cx="3657600" cy="107697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34693F4-33E1-4B5A-BB4F-8B00883F8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dirty="0"/>
              <a:t>Online FAFSA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B03A9D-04ED-42A1-8420-A6E9057DAC4C}"/>
              </a:ext>
            </a:extLst>
          </p:cNvPr>
          <p:cNvSpPr/>
          <p:nvPr/>
        </p:nvSpPr>
        <p:spPr>
          <a:xfrm>
            <a:off x="3352800" y="5334000"/>
            <a:ext cx="243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75E1C-20E6-4726-DD41-B997F6D34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408" y="1628731"/>
            <a:ext cx="5967183" cy="3600537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352128347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219200"/>
          </a:xfrm>
        </p:spPr>
        <p:txBody>
          <a:bodyPr/>
          <a:lstStyle/>
          <a:p>
            <a:pPr eaLnBrk="1" hangingPunct="1"/>
            <a:r>
              <a:rPr lang="en-US" dirty="0"/>
              <a:t>What Is Financial Aid?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447800"/>
            <a:ext cx="5410201" cy="4038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aid consists of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funds provided to students and families to help pay for postsecondary educational expenses</a:t>
            </a:r>
          </a:p>
          <a:p>
            <a:pPr marL="0" indent="0" eaLnBrk="1" hangingPunct="1">
              <a:buFontTx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74304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80053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F18BD4-D9EC-F50D-6C20-574BFA7D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Contributors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A9AE6-5D33-C966-AFE2-7424D3651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236" y="1180725"/>
            <a:ext cx="5613528" cy="4496550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3495817251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Act Direct Data Exchange (FA-DDX) 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Allows for an individual’s federal tax information (FTI) to be directly transferred from the IRS to the FAFSA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Consent is required by all contributors on FAFSA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IRS transfers information to populate FAFSA income questions for most tax filers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Eliminates manual entry of tax and income information</a:t>
            </a:r>
          </a:p>
        </p:txBody>
      </p:sp>
    </p:spTree>
    <p:extLst>
      <p:ext uri="{BB962C8B-B14F-4D97-AF65-F5344CB8AC3E}">
        <p14:creationId xmlns:p14="http://schemas.microsoft.com/office/powerpoint/2010/main" val="2177817598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Student Information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Identity and contact information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Consent for FTI transfer from IRS 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Marital status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plans 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Personal and unusual circumstances</a:t>
            </a:r>
          </a:p>
          <a:p>
            <a:pPr marL="0" indent="0" eaLnBrk="1" hangingPunct="1">
              <a:spcBef>
                <a:spcPts val="1800"/>
              </a:spcBef>
              <a:buClr>
                <a:srgbClr val="005B99"/>
              </a:buClr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62956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Student Dependency Status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D4D21-A984-7597-7136-B6582AC68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484" y="1530262"/>
            <a:ext cx="5795032" cy="3797476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1358005253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F6F6EB-95F6-A194-1BF9-5E5664C42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Conditions that justify an institution making an adjustment to a student’s dependency status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does not provide parental data on FAFSA</a:t>
            </a:r>
          </a:p>
          <a:p>
            <a:pPr marL="800100" lvl="2" indent="-457200">
              <a:spcBef>
                <a:spcPts val="18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Considered provisionally independent 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follows institution’s process for dependency override determination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12450B-A2E1-534F-342E-948DAF4E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Unusual Circumstances </a:t>
            </a:r>
          </a:p>
        </p:txBody>
      </p:sp>
    </p:spTree>
    <p:extLst>
      <p:ext uri="{BB962C8B-B14F-4D97-AF65-F5344CB8AC3E}">
        <p14:creationId xmlns:p14="http://schemas.microsoft.com/office/powerpoint/2010/main" val="763686291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5EBD69-2850-014E-5DD7-21B1BF4C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Invites Parents to FAFSA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FEF20-164E-78EB-C9BE-6AB9F1D6D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2586880" cy="4525963"/>
          </a:xfrm>
        </p:spPr>
        <p:txBody>
          <a:bodyPr>
            <a:normAutofit lnSpcReduction="10000"/>
          </a:bodyPr>
          <a:lstStyle/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provides personal information about parents to invite them to complete parent portion of the FAFSA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246965-4C5F-29AF-EAFA-4F401E2A6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31" y="1447799"/>
            <a:ext cx="5889085" cy="5105401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518210681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Student Information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43434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Demographic information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Citizenship status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Parents’ education status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 killed in line of duty 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school information</a:t>
            </a:r>
          </a:p>
        </p:txBody>
      </p:sp>
    </p:spTree>
    <p:extLst>
      <p:ext uri="{BB962C8B-B14F-4D97-AF65-F5344CB8AC3E}">
        <p14:creationId xmlns:p14="http://schemas.microsoft.com/office/powerpoint/2010/main" val="18219949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E28574-F702-9CA6-FA80-0EC0AF44C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143000"/>
            <a:ext cx="8839199" cy="457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return information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Minimal questions if FTI transferred from IRS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 information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DC4226-9B29-3496-CBA9-6F8C90938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Financial Information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2FD9A5A-3065-78A0-1B32-56118DBF0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8382000" cy="3393932"/>
          </a:xfrm>
          <a:prstGeom prst="rect">
            <a:avLst/>
          </a:prstGeom>
          <a:noFill/>
          <a:ln w="22225">
            <a:solidFill>
              <a:srgbClr val="004E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294256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03D86B-C52E-A43F-14FA-C26A36A90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selection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of information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Signature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836D46-E1F9-AAD6-44E1-EE0C19E1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Section Completion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C6486-330F-0CA4-424B-E2D6B60FA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590800"/>
            <a:ext cx="5099312" cy="3606985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2759339859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92A03F-A939-653A-1FE1-C9C7294F7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 invitation to complete parent portion of student’s FAFSA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Parents must use FSA ID to access FAFSA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6828E3-9AC4-D7F3-3A0C-11402D41E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Invitation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873EB-276F-3AF0-FE61-A3570B0BC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124200"/>
            <a:ext cx="7848600" cy="3581400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4054865029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5456A23-69BA-4151-9ABC-1A209A2A31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1903" y="4918947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E0FFA9E-B79F-4A6A-B22E-B164473D6D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3" y="4918947"/>
            <a:ext cx="643653" cy="6436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DBE9B5D-146B-48A6-97DE-5B70C26389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1904" y="4051580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5015EF-B030-4189-B416-8215C88101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4" y="4038600"/>
            <a:ext cx="685800" cy="6858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A534659-B095-4EA6-B9DB-1E822C7000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9255" y="3166347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B0A180-BAF3-47B4-883C-58D8435FDD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07" y="3213853"/>
            <a:ext cx="548640" cy="54864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CB52162-430D-4D01-9AC6-6D30DCD6E2A1}"/>
              </a:ext>
            </a:extLst>
          </p:cNvPr>
          <p:cNvSpPr/>
          <p:nvPr/>
        </p:nvSpPr>
        <p:spPr>
          <a:xfrm>
            <a:off x="559255" y="2251947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461CE08-B4E3-450C-9815-778051893F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7" y="2230873"/>
            <a:ext cx="685800" cy="6858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32B4D95-7685-4620-AEC0-212D76DB28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8914" y="1320072"/>
            <a:ext cx="101128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3B1F862-BA6A-49F1-9AE3-DD415174AA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7" y="1270305"/>
            <a:ext cx="685800" cy="68580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CDBB8244-E54F-41B7-872F-11880F5BC007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"/>
            <a:ext cx="8839200" cy="1219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Cost of Attendance (COA)?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20D46-66BE-4433-B3B3-5FC9D12D96C0}"/>
              </a:ext>
            </a:extLst>
          </p:cNvPr>
          <p:cNvSpPr txBox="1"/>
          <p:nvPr/>
        </p:nvSpPr>
        <p:spPr>
          <a:xfrm>
            <a:off x="1650546" y="1440505"/>
            <a:ext cx="27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Tuition and fees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0CDED-68AD-44F6-8362-1D20BF15E726}"/>
              </a:ext>
            </a:extLst>
          </p:cNvPr>
          <p:cNvSpPr txBox="1"/>
          <p:nvPr/>
        </p:nvSpPr>
        <p:spPr>
          <a:xfrm>
            <a:off x="1697634" y="2286000"/>
            <a:ext cx="300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Housing and food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5E1B35-08E2-46B1-975F-72BF9CF164EA}"/>
              </a:ext>
            </a:extLst>
          </p:cNvPr>
          <p:cNvSpPr txBox="1"/>
          <p:nvPr/>
        </p:nvSpPr>
        <p:spPr>
          <a:xfrm>
            <a:off x="1697634" y="3210580"/>
            <a:ext cx="3304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Books and supplies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DEF5A4-DB84-4C8D-9A41-69B188EF06A6}"/>
              </a:ext>
            </a:extLst>
          </p:cNvPr>
          <p:cNvSpPr txBox="1"/>
          <p:nvPr/>
        </p:nvSpPr>
        <p:spPr>
          <a:xfrm>
            <a:off x="1712874" y="4124980"/>
            <a:ext cx="24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5284D6-EB8E-49A2-89BC-A534E14BD58B}"/>
              </a:ext>
            </a:extLst>
          </p:cNvPr>
          <p:cNvSpPr txBox="1"/>
          <p:nvPr/>
        </p:nvSpPr>
        <p:spPr>
          <a:xfrm>
            <a:off x="1735734" y="4963180"/>
            <a:ext cx="658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Miscellaneous and personal</a:t>
            </a:r>
          </a:p>
        </p:txBody>
      </p:sp>
    </p:spTree>
    <p:extLst>
      <p:ext uri="{BB962C8B-B14F-4D97-AF65-F5344CB8AC3E}">
        <p14:creationId xmlns:p14="http://schemas.microsoft.com/office/powerpoint/2010/main" val="883779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2E00DA-45E1-BDBC-F528-5A10300BC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Identity and contact information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Consent for FTI transfer from IRS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Marital status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of legal residence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DFD15C-043E-8FCD-B7C3-538D2657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Information </a:t>
            </a:r>
          </a:p>
        </p:txBody>
      </p:sp>
    </p:spTree>
    <p:extLst>
      <p:ext uri="{BB962C8B-B14F-4D97-AF65-F5344CB8AC3E}">
        <p14:creationId xmlns:p14="http://schemas.microsoft.com/office/powerpoint/2010/main" val="3256560983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Parent Financial Information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Tax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filing status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Family size and number in college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return information </a:t>
            </a:r>
          </a:p>
          <a:p>
            <a:pPr lvl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Minimal questions if FTI transferred from IRS 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parent information</a:t>
            </a:r>
          </a:p>
          <a:p>
            <a:pPr eaLnBrk="1" hangingPunct="1">
              <a:spcBef>
                <a:spcPts val="3000"/>
              </a:spcBef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57443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Parent Section Completion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371600"/>
            <a:ext cx="3886200" cy="4525963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40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of information </a:t>
            </a:r>
          </a:p>
          <a:p>
            <a:pPr eaLnBrk="1" hangingPunct="1">
              <a:lnSpc>
                <a:spcPct val="95000"/>
              </a:lnSpc>
              <a:spcBef>
                <a:spcPct val="40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Signature and submission of FAFSA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A0F269-2F62-7FEC-09BE-41FD62C65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459267"/>
            <a:ext cx="4908673" cy="4075370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3399444600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AF7405-C7ED-3AC1-EFF2-BE6AD1E61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572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independent student is married, spouse information is required as well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Consent to transfer FTI from the IRS is required for ALL contributors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Including student, student’s spouse (if applicable), parent, and other parent (if applicable)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Students, parents, and preparers may start, complete, and submit a FAFSA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A740D5-0E8C-D587-C08A-788456F3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27445016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558DC7-84E2-B1F9-E467-6B09A27F5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951033"/>
              </p:ext>
            </p:extLst>
          </p:nvPr>
        </p:nvGraphicFramePr>
        <p:xfrm>
          <a:off x="152400" y="1295400"/>
          <a:ext cx="8839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F3B8DE0-75A7-8C93-2C63-381444A5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Included in Family Size?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BF9349-E5C5-927F-1ABF-A78F719124B0}"/>
              </a:ext>
            </a:extLst>
          </p:cNvPr>
          <p:cNvSpPr txBox="1"/>
          <p:nvPr/>
        </p:nvSpPr>
        <p:spPr>
          <a:xfrm>
            <a:off x="2019300" y="5715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Included only if providing more than half of their support between July 1, 2024 and June 30, 2025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CCB5D3-03BC-7BFA-0A19-6C9D87FC1A2D}"/>
              </a:ext>
            </a:extLst>
          </p:cNvPr>
          <p:cNvSpPr txBox="1"/>
          <p:nvPr/>
        </p:nvSpPr>
        <p:spPr>
          <a:xfrm>
            <a:off x="4876800" y="1688068"/>
            <a:ext cx="4114800" cy="40626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endParaRPr lang="en-US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latin typeface="Arial" panose="020B0604020202020204" pitchFamily="34" charset="0"/>
                <a:cs typeface="Arial" panose="020B0604020202020204" pitchFamily="34" charset="0"/>
              </a:rPr>
              <a:t>Student (and spouse)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latin typeface="Arial" panose="020B0604020202020204" pitchFamily="34" charset="0"/>
                <a:cs typeface="Arial" panose="020B0604020202020204" pitchFamily="34" charset="0"/>
              </a:rPr>
              <a:t>Student’s dependent children, even if they live apart from the student because of college enrollment*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latin typeface="Arial" panose="020B0604020202020204" pitchFamily="34" charset="0"/>
                <a:cs typeface="Arial" panose="020B0604020202020204" pitchFamily="34" charset="0"/>
              </a:rPr>
              <a:t>Other people if they live with the student*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76241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FAFSA </a:t>
            </a:r>
            <a:r>
              <a:rPr lang="en-US"/>
              <a:t>Processing Results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289CD0-BEC4-4741-ADD2-02E2643FB189}"/>
              </a:ext>
            </a:extLst>
          </p:cNvPr>
          <p:cNvGrpSpPr/>
          <p:nvPr/>
        </p:nvGrpSpPr>
        <p:grpSpPr>
          <a:xfrm>
            <a:off x="2835631" y="1040360"/>
            <a:ext cx="4708169" cy="4322707"/>
            <a:chOff x="2557288" y="1040360"/>
            <a:chExt cx="4708169" cy="43227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7E187BF-AFBA-4CE7-BD7C-E7E4DBA5CEE0}"/>
                </a:ext>
              </a:extLst>
            </p:cNvPr>
            <p:cNvGrpSpPr/>
            <p:nvPr/>
          </p:nvGrpSpPr>
          <p:grpSpPr>
            <a:xfrm>
              <a:off x="5482377" y="3625707"/>
              <a:ext cx="1737360" cy="1737360"/>
              <a:chOff x="5482377" y="3625707"/>
              <a:chExt cx="1737360" cy="173736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99733C8-8320-4CF0-8754-7D6D44F6E5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2377" y="3625707"/>
                <a:ext cx="1737360" cy="1737360"/>
              </a:xfrm>
              <a:prstGeom prst="ellipse">
                <a:avLst/>
              </a:prstGeom>
              <a:solidFill>
                <a:srgbClr val="6DBE4B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9C1C6B-8288-437B-89FC-735ACF9DA1EB}"/>
                  </a:ext>
                </a:extLst>
              </p:cNvPr>
              <p:cNvSpPr txBox="1"/>
              <p:nvPr/>
            </p:nvSpPr>
            <p:spPr>
              <a:xfrm>
                <a:off x="5805576" y="4858143"/>
                <a:ext cx="104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Student</a:t>
                </a:r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3C281BB1-61A6-4900-9B40-BFBD10A76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657" y="3429000"/>
              <a:ext cx="1828800" cy="18288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2212643-4FCF-441E-B97F-97DEE8481EFF}"/>
                </a:ext>
              </a:extLst>
            </p:cNvPr>
            <p:cNvGrpSpPr/>
            <p:nvPr/>
          </p:nvGrpSpPr>
          <p:grpSpPr>
            <a:xfrm>
              <a:off x="2557288" y="1040360"/>
              <a:ext cx="2988116" cy="2653985"/>
              <a:chOff x="2557288" y="1040360"/>
              <a:chExt cx="2988116" cy="265398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A3A350D-4CB5-45D2-8BD4-4D04C5485D1C}"/>
                  </a:ext>
                </a:extLst>
              </p:cNvPr>
              <p:cNvGrpSpPr/>
              <p:nvPr/>
            </p:nvGrpSpPr>
            <p:grpSpPr>
              <a:xfrm>
                <a:off x="3294635" y="1040360"/>
                <a:ext cx="1737360" cy="1801138"/>
                <a:chOff x="3294635" y="1040360"/>
                <a:chExt cx="1737360" cy="1801138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785088A1-495E-4EAB-A7F7-4E80DBD8BC04}"/>
                    </a:ext>
                  </a:extLst>
                </p:cNvPr>
                <p:cNvGrpSpPr/>
                <p:nvPr/>
              </p:nvGrpSpPr>
              <p:grpSpPr>
                <a:xfrm>
                  <a:off x="3294635" y="1104138"/>
                  <a:ext cx="1737360" cy="1737360"/>
                  <a:chOff x="3294635" y="1104138"/>
                  <a:chExt cx="1737360" cy="1737360"/>
                </a:xfrm>
              </p:grpSpPr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7E4D7512-25FB-4B8A-8D06-70F4D612D5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94635" y="1104138"/>
                    <a:ext cx="1737360" cy="1737360"/>
                  </a:xfrm>
                  <a:prstGeom prst="ellipse">
                    <a:avLst/>
                  </a:prstGeom>
                  <a:solidFill>
                    <a:srgbClr val="6DBE4B"/>
                  </a:solidFill>
                  <a:ln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61D05D6F-D416-46DA-91BE-8B8C6CE55177}"/>
                      </a:ext>
                    </a:extLst>
                  </p:cNvPr>
                  <p:cNvSpPr txBox="1"/>
                  <p:nvPr/>
                </p:nvSpPr>
                <p:spPr>
                  <a:xfrm>
                    <a:off x="3839453" y="2415389"/>
                    <a:ext cx="685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FPS</a:t>
                    </a:r>
                  </a:p>
                </p:txBody>
              </p:sp>
            </p:grpSp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876D393F-205B-4B48-B071-EFB8956A97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8088" y="1040360"/>
                  <a:ext cx="1645920" cy="1645920"/>
                </a:xfrm>
                <a:prstGeom prst="rect">
                  <a:avLst/>
                </a:prstGeom>
              </p:spPr>
            </p:pic>
          </p:grpSp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6843D1B6-ABDE-4998-9F0F-9FA10872153E}"/>
                  </a:ext>
                </a:extLst>
              </p:cNvPr>
              <p:cNvSpPr/>
              <p:nvPr/>
            </p:nvSpPr>
            <p:spPr>
              <a:xfrm rot="8184329">
                <a:off x="2557288" y="2912109"/>
                <a:ext cx="978408" cy="484632"/>
              </a:xfrm>
              <a:prstGeom prst="rightArrow">
                <a:avLst/>
              </a:prstGeom>
              <a:solidFill>
                <a:srgbClr val="6DBE4B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A6C5E6F0-48F0-4410-B620-2589FCA103CF}"/>
                  </a:ext>
                </a:extLst>
              </p:cNvPr>
              <p:cNvSpPr/>
              <p:nvPr/>
            </p:nvSpPr>
            <p:spPr>
              <a:xfrm rot="2961703">
                <a:off x="4813884" y="2962825"/>
                <a:ext cx="978408" cy="484632"/>
              </a:xfrm>
              <a:prstGeom prst="rightArrow">
                <a:avLst/>
              </a:prstGeom>
              <a:solidFill>
                <a:srgbClr val="6DBE4B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6C3863-CC55-472B-B76A-A37127726F04}"/>
              </a:ext>
            </a:extLst>
          </p:cNvPr>
          <p:cNvGrpSpPr/>
          <p:nvPr/>
        </p:nvGrpSpPr>
        <p:grpSpPr>
          <a:xfrm>
            <a:off x="1484914" y="3536742"/>
            <a:ext cx="1737360" cy="1867869"/>
            <a:chOff x="1206571" y="3536742"/>
            <a:chExt cx="1737360" cy="186786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FE6DEF3-7E2F-4374-85E4-C39EA1F973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6571" y="3667251"/>
              <a:ext cx="1737360" cy="1737360"/>
            </a:xfrm>
            <a:prstGeom prst="ellipse">
              <a:avLst/>
            </a:prstGeom>
            <a:solidFill>
              <a:srgbClr val="6DBE4B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9B6A51AE-2757-4423-91FC-E3B11ECBC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577" y="3536742"/>
              <a:ext cx="1554480" cy="15544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981705-558B-453A-9764-10FE9D4DE5B3}"/>
                </a:ext>
              </a:extLst>
            </p:cNvPr>
            <p:cNvSpPr txBox="1"/>
            <p:nvPr/>
          </p:nvSpPr>
          <p:spPr>
            <a:xfrm>
              <a:off x="1599343" y="4906556"/>
              <a:ext cx="1042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College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154677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46B27B-4F7E-C70E-81E1-AFBBE15AE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Four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sections: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Eligibility Overview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FAFSA Form Answers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 Information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Steps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Ability to print summary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FAFSA Submission Summary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5DCC37-85F0-C068-E16E-FEA463EA586E}"/>
              </a:ext>
            </a:extLst>
          </p:cNvPr>
          <p:cNvCxnSpPr/>
          <p:nvPr/>
        </p:nvCxnSpPr>
        <p:spPr>
          <a:xfrm>
            <a:off x="685800" y="1676400"/>
            <a:ext cx="381000" cy="0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886B4EC-019D-3F0D-EF22-1F46F9794E32}"/>
              </a:ext>
            </a:extLst>
          </p:cNvPr>
          <p:cNvSpPr/>
          <p:nvPr/>
        </p:nvSpPr>
        <p:spPr>
          <a:xfrm>
            <a:off x="3962400" y="1295400"/>
            <a:ext cx="609600" cy="263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241DDE-25B8-C0A1-26CF-2AE72E167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009" y="4392734"/>
            <a:ext cx="5473981" cy="1320868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3088442741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Paper FAFSA Submission 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429394-8E83-3792-43EE-D203F0298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935" y="914400"/>
            <a:ext cx="3864129" cy="4718179"/>
          </a:xfrm>
          <a:prstGeom prst="rect">
            <a:avLst/>
          </a:prstGeom>
          <a:ln w="22225">
            <a:solidFill>
              <a:srgbClr val="004E7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7E0F39-8056-4DCC-7C68-878CF94E6081}"/>
              </a:ext>
            </a:extLst>
          </p:cNvPr>
          <p:cNvSpPr txBox="1"/>
          <p:nvPr/>
        </p:nvSpPr>
        <p:spPr>
          <a:xfrm>
            <a:off x="1981200" y="5791200"/>
            <a:ext cx="60449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 smtClean="0"/>
              <a:t>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544292065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FPS sends results to colleges listed on the FAFSA</a:t>
            </a:r>
          </a:p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reviews ISIR and may request additional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</a:p>
          <a:p>
            <a:pPr>
              <a:buClr>
                <a:srgbClr val="005B99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will be slower process in 24-25 due to all the changes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Institutional Student Information Record (ISIR)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6CC123-965D-94FC-E0C2-80F8A2198F1A}"/>
              </a:ext>
            </a:extLst>
          </p:cNvPr>
          <p:cNvSpPr/>
          <p:nvPr/>
        </p:nvSpPr>
        <p:spPr>
          <a:xfrm>
            <a:off x="838200" y="5486400"/>
            <a:ext cx="609600" cy="630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09768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Making Corrections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7630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4766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necessary, corrections to FAFSA data may be made by: </a:t>
            </a:r>
          </a:p>
          <a:p>
            <a:pPr marL="339725" indent="-339725" eaLnBrk="1" hangingPunct="1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Using online FAFSA;</a:t>
            </a:r>
          </a:p>
          <a:p>
            <a:pPr marL="339725" indent="-339725" eaLnBrk="1" hangingPunct="1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Updating paper FAFSA Submission Summary; or</a:t>
            </a:r>
          </a:p>
          <a:p>
            <a:pPr marL="339725" indent="-339725" eaLnBrk="1" hangingPunct="1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Submitting documentation to college’s financial aid office.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11874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47794" y="1620645"/>
            <a:ext cx="3349558" cy="4255165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DE7E2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Arial" charset="0"/>
                <a:ea typeface="Arial" charset="0"/>
                <a:cs typeface="Arial" charset="0"/>
              </a:rPr>
              <a:t>Number resulting from the evaluation of a student’s      (and family’s) approximate financial resources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for a </a:t>
            </a:r>
            <a:r>
              <a:rPr lang="en-US" sz="2400" b="1" kern="1200" dirty="0">
                <a:latin typeface="Arial" charset="0"/>
                <a:ea typeface="Arial" charset="0"/>
                <a:cs typeface="Arial" charset="0"/>
              </a:rPr>
              <a:t>student’s postsecondary education</a:t>
            </a:r>
          </a:p>
        </p:txBody>
      </p:sp>
      <p:sp>
        <p:nvSpPr>
          <p:cNvPr id="13" name="Freeform 12"/>
          <p:cNvSpPr/>
          <p:nvPr/>
        </p:nvSpPr>
        <p:spPr>
          <a:xfrm>
            <a:off x="5181600" y="1620645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004E7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Student contribution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5181600" y="4047010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B9419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Parent contribution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(for dependent students)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4267200" y="2529027"/>
            <a:ext cx="457200" cy="2438400"/>
          </a:xfrm>
          <a:prstGeom prst="leftBrace">
            <a:avLst/>
          </a:prstGeom>
          <a:ln w="38100"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solidFill>
                <a:srgbClr val="005B99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6465BB8-DF46-44E7-B0C0-6B606367070C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0"/>
            <a:ext cx="89154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Student Aid Index (SAI)?</a:t>
            </a:r>
          </a:p>
        </p:txBody>
      </p:sp>
    </p:spTree>
    <p:extLst>
      <p:ext uri="{BB962C8B-B14F-4D97-AF65-F5344CB8AC3E}">
        <p14:creationId xmlns:p14="http://schemas.microsoft.com/office/powerpoint/2010/main" val="1989804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Special Circumstances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than unusual circumstances (dependency overrides) 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Unique conditions exist that cannot be documented with the FAFSA, or circumstances have changed since filing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should contact institution’s financial aid office for more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after filing FAFSA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Decisions are final and cannot be appealed to U.S.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630508311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9E61E53E-FEB7-467A-AD11-E48EA1F248D1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81578"/>
            <a:ext cx="8839200" cy="9376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Special Circumstances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6575" y="876191"/>
            <a:ext cx="8374009" cy="4949525"/>
            <a:chOff x="277887" y="-179353"/>
            <a:chExt cx="8569895" cy="5856935"/>
          </a:xfrm>
        </p:grpSpPr>
        <p:sp>
          <p:nvSpPr>
            <p:cNvPr id="10" name="Cloud Callout 9"/>
            <p:cNvSpPr/>
            <p:nvPr/>
          </p:nvSpPr>
          <p:spPr>
            <a:xfrm>
              <a:off x="6094511" y="-179353"/>
              <a:ext cx="2753271" cy="2057400"/>
            </a:xfrm>
            <a:prstGeom prst="cloudCallout">
              <a:avLst>
                <a:gd name="adj1" fmla="val -28056"/>
                <a:gd name="adj2" fmla="val 178723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Secondary school tuition</a:t>
              </a:r>
            </a:p>
          </p:txBody>
        </p:sp>
        <p:pic>
          <p:nvPicPr>
            <p:cNvPr id="1026" name="Picture 2" descr="T:\NASFAA U\Video Design and Tools\Common Craft Cut-Outs\Pack_Scene_2_PNG_0\village_landscap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20182"/>
              <a:ext cx="8400488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loud Callout 2"/>
            <p:cNvSpPr/>
            <p:nvPr/>
          </p:nvSpPr>
          <p:spPr>
            <a:xfrm>
              <a:off x="556041" y="-131707"/>
              <a:ext cx="3883950" cy="1979394"/>
            </a:xfrm>
            <a:prstGeom prst="cloudCallout">
              <a:avLst>
                <a:gd name="adj1" fmla="val -9159"/>
                <a:gd name="adj2" fmla="val 19832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Unusual uncovered medical/dental expenses</a:t>
              </a:r>
            </a:p>
          </p:txBody>
        </p:sp>
        <p:sp>
          <p:nvSpPr>
            <p:cNvPr id="5" name="Cloud Callout 4"/>
            <p:cNvSpPr/>
            <p:nvPr/>
          </p:nvSpPr>
          <p:spPr>
            <a:xfrm>
              <a:off x="3104348" y="608756"/>
              <a:ext cx="3478570" cy="1828876"/>
            </a:xfrm>
            <a:prstGeom prst="cloudCallout">
              <a:avLst>
                <a:gd name="adj1" fmla="val 34511"/>
                <a:gd name="adj2" fmla="val 11175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Extraordinary dependent care 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1748444" y="1783965"/>
              <a:ext cx="2570647" cy="1748292"/>
            </a:xfrm>
            <a:prstGeom prst="cloudCallout">
              <a:avLst>
                <a:gd name="adj1" fmla="val 32186"/>
                <a:gd name="adj2" fmla="val 133350"/>
              </a:avLst>
            </a:prstGeom>
            <a:solidFill>
              <a:srgbClr val="7FA3C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Loss of employment or income</a:t>
              </a:r>
            </a:p>
          </p:txBody>
        </p:sp>
        <p:sp>
          <p:nvSpPr>
            <p:cNvPr id="4" name="Cloud Callout 3"/>
            <p:cNvSpPr/>
            <p:nvPr/>
          </p:nvSpPr>
          <p:spPr>
            <a:xfrm>
              <a:off x="3816372" y="2210915"/>
              <a:ext cx="2638316" cy="955411"/>
            </a:xfrm>
            <a:prstGeom prst="cloudCallout">
              <a:avLst>
                <a:gd name="adj1" fmla="val -3156"/>
                <a:gd name="adj2" fmla="val 2019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Divorce</a:t>
              </a:r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277887" y="1538905"/>
              <a:ext cx="1883965" cy="2081276"/>
            </a:xfrm>
            <a:prstGeom prst="cloudCallout">
              <a:avLst>
                <a:gd name="adj1" fmla="val -25059"/>
                <a:gd name="adj2" fmla="val 130451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Parent or spouse death</a:t>
              </a:r>
            </a:p>
          </p:txBody>
        </p:sp>
      </p:grpSp>
      <p:sp>
        <p:nvSpPr>
          <p:cNvPr id="13" name="Cloud Callout 2">
            <a:extLst>
              <a:ext uri="{FF2B5EF4-FFF2-40B4-BE49-F238E27FC236}">
                <a16:creationId xmlns:a16="http://schemas.microsoft.com/office/drawing/2014/main" id="{EE24C4B0-9059-45CF-9809-117CEECA1176}"/>
              </a:ext>
            </a:extLst>
          </p:cNvPr>
          <p:cNvSpPr/>
          <p:nvPr/>
        </p:nvSpPr>
        <p:spPr>
          <a:xfrm>
            <a:off x="5780488" y="2269571"/>
            <a:ext cx="2935199" cy="1738649"/>
          </a:xfrm>
          <a:prstGeom prst="cloudCallout">
            <a:avLst>
              <a:gd name="adj1" fmla="val 5084"/>
              <a:gd name="adj2" fmla="val 10993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Additional family members in college</a:t>
            </a:r>
          </a:p>
        </p:txBody>
      </p:sp>
    </p:spTree>
    <p:extLst>
      <p:ext uri="{BB962C8B-B14F-4D97-AF65-F5344CB8AC3E}">
        <p14:creationId xmlns:p14="http://schemas.microsoft.com/office/powerpoint/2010/main" val="24782466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Patient – It is new – there are issues that are still being resolved; schools will be delayed getting info</a:t>
            </a:r>
          </a:p>
          <a:p>
            <a:r>
              <a:rPr lang="en-US" dirty="0" smtClean="0"/>
              <a:t>Be Slow – make sure no errors before hitting enter</a:t>
            </a:r>
          </a:p>
          <a:p>
            <a:r>
              <a:rPr lang="en-US" dirty="0" smtClean="0"/>
              <a:t>Be Accurate – Correct contributor(s)?  Only counted required items as assets?</a:t>
            </a:r>
          </a:p>
          <a:p>
            <a:r>
              <a:rPr lang="en-US" dirty="0" smtClean="0"/>
              <a:t>Do New York State TAP application afterwards</a:t>
            </a:r>
          </a:p>
          <a:p>
            <a:pPr lvl="1"/>
            <a:r>
              <a:rPr lang="en-US" dirty="0" smtClean="0">
                <a:hlinkClick r:id="rId2"/>
              </a:rPr>
              <a:t>www.hesc.ny.gov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42237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38525"/>
              </p:ext>
            </p:extLst>
          </p:nvPr>
        </p:nvGraphicFramePr>
        <p:xfrm>
          <a:off x="1485900" y="1943100"/>
          <a:ext cx="6172200" cy="2971800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	</a:t>
                      </a: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Cost of attendance (COA)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– 	</a:t>
                      </a:r>
                      <a:r>
                        <a:rPr lang="en-US" sz="32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Student aid index (SAI)</a:t>
                      </a:r>
                      <a:endParaRPr lang="en-US" sz="36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=	Financial need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004E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cxnSpLocks/>
          </p:cNvCxnSpPr>
          <p:nvPr/>
        </p:nvCxnSpPr>
        <p:spPr>
          <a:xfrm>
            <a:off x="838200" y="3810000"/>
            <a:ext cx="7467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BD0CBDF2-E40C-4F34-9137-8F40CEBE67CA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0"/>
            <a:ext cx="8839200" cy="1219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Financial Need?</a:t>
            </a:r>
          </a:p>
        </p:txBody>
      </p:sp>
    </p:spTree>
    <p:extLst>
      <p:ext uri="{BB962C8B-B14F-4D97-AF65-F5344CB8AC3E}">
        <p14:creationId xmlns:p14="http://schemas.microsoft.com/office/powerpoint/2010/main" val="269301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Categories of Financial Aid</a:t>
            </a:r>
          </a:p>
        </p:txBody>
      </p:sp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5F500A2C-4B26-425A-B4E3-FDEAB5C3572F}"/>
              </a:ext>
            </a:extLst>
          </p:cNvPr>
          <p:cNvSpPr/>
          <p:nvPr/>
        </p:nvSpPr>
        <p:spPr>
          <a:xfrm>
            <a:off x="1447800" y="1981200"/>
            <a:ext cx="2667000" cy="3314700"/>
          </a:xfrm>
          <a:prstGeom prst="flowChartMagneticDisk">
            <a:avLst/>
          </a:prstGeom>
          <a:solidFill>
            <a:srgbClr val="004E7D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Need-based aid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CBB6264D-DBEC-4CB1-9D0B-D0BE0EF3CAFC}"/>
              </a:ext>
            </a:extLst>
          </p:cNvPr>
          <p:cNvSpPr/>
          <p:nvPr/>
        </p:nvSpPr>
        <p:spPr>
          <a:xfrm>
            <a:off x="4953000" y="1981200"/>
            <a:ext cx="2667000" cy="3314700"/>
          </a:xfrm>
          <a:prstGeom prst="flowChartMagneticDisk">
            <a:avLst/>
          </a:prstGeom>
          <a:solidFill>
            <a:srgbClr val="6DBE4B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Non-need-based aid</a:t>
            </a:r>
          </a:p>
        </p:txBody>
      </p:sp>
    </p:spTree>
    <p:extLst>
      <p:ext uri="{BB962C8B-B14F-4D97-AF65-F5344CB8AC3E}">
        <p14:creationId xmlns:p14="http://schemas.microsoft.com/office/powerpoint/2010/main" val="458656341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Financial Aid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338772"/>
              </p:ext>
            </p:extLst>
          </p:nvPr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05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461088713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6ACE746-39D5-443C-A348-D9F47A9553C5}"/>
              </a:ext>
            </a:extLst>
          </p:cNvPr>
          <p:cNvSpPr>
            <a:spLocks noChangeAspect="1"/>
          </p:cNvSpPr>
          <p:nvPr/>
        </p:nvSpPr>
        <p:spPr>
          <a:xfrm>
            <a:off x="2667000" y="1600200"/>
            <a:ext cx="41148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Financial Aid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F802F6-2AC1-458A-97D1-724FB0D5A8DD}"/>
              </a:ext>
            </a:extLst>
          </p:cNvPr>
          <p:cNvSpPr/>
          <p:nvPr/>
        </p:nvSpPr>
        <p:spPr>
          <a:xfrm>
            <a:off x="3581400" y="1143000"/>
            <a:ext cx="2286000" cy="1097280"/>
          </a:xfrm>
          <a:prstGeom prst="roundRect">
            <a:avLst/>
          </a:prstGeom>
          <a:solidFill>
            <a:srgbClr val="6DBE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Federal Government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6C2856-6045-4D2B-8A2C-BABE45A104D6}"/>
              </a:ext>
            </a:extLst>
          </p:cNvPr>
          <p:cNvSpPr/>
          <p:nvPr/>
        </p:nvSpPr>
        <p:spPr>
          <a:xfrm>
            <a:off x="5638800" y="2588623"/>
            <a:ext cx="2286000" cy="1097280"/>
          </a:xfrm>
          <a:prstGeom prst="roundRect">
            <a:avLst/>
          </a:prstGeom>
          <a:solidFill>
            <a:srgbClr val="004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86BE0F-FDFD-4AD9-B5A7-83E9EB0175E5}"/>
              </a:ext>
            </a:extLst>
          </p:cNvPr>
          <p:cNvSpPr/>
          <p:nvPr/>
        </p:nvSpPr>
        <p:spPr>
          <a:xfrm>
            <a:off x="5257800" y="4343400"/>
            <a:ext cx="2286000" cy="1097280"/>
          </a:xfrm>
          <a:prstGeom prst="roundRect">
            <a:avLst/>
          </a:prstGeom>
          <a:solidFill>
            <a:srgbClr val="5859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College and Universities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D71047-7555-47AA-ADA3-E79A7E50F23D}"/>
              </a:ext>
            </a:extLst>
          </p:cNvPr>
          <p:cNvSpPr/>
          <p:nvPr/>
        </p:nvSpPr>
        <p:spPr>
          <a:xfrm>
            <a:off x="2057400" y="4343400"/>
            <a:ext cx="2286000" cy="1097280"/>
          </a:xfrm>
          <a:prstGeom prst="roundRect">
            <a:avLst/>
          </a:prstGeom>
          <a:solidFill>
            <a:srgbClr val="B941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Sources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349136-4240-4CAF-ABC9-4C6829FD2E9C}"/>
              </a:ext>
            </a:extLst>
          </p:cNvPr>
          <p:cNvSpPr/>
          <p:nvPr/>
        </p:nvSpPr>
        <p:spPr>
          <a:xfrm>
            <a:off x="1524000" y="2588623"/>
            <a:ext cx="2286000" cy="1097280"/>
          </a:xfrm>
          <a:prstGeom prst="roundRect">
            <a:avLst/>
          </a:prstGeom>
          <a:solidFill>
            <a:srgbClr val="DE7E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453199789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Federal Government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ED2379B-3C5B-4ADE-9366-A32603B80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6814364"/>
              </p:ext>
            </p:extLst>
          </p:nvPr>
        </p:nvGraphicFramePr>
        <p:xfrm>
          <a:off x="228600" y="1143000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1659839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FF2FCB1A058744A8E4DBAB290A81A8" ma:contentTypeVersion="15" ma:contentTypeDescription="Create a new document." ma:contentTypeScope="" ma:versionID="2bcd67b60b4b28bbb6f68a5aa9472a19">
  <xsd:schema xmlns:xsd="http://www.w3.org/2001/XMLSchema" xmlns:xs="http://www.w3.org/2001/XMLSchema" xmlns:p="http://schemas.microsoft.com/office/2006/metadata/properties" xmlns:ns3="0959a6d5-759f-49ee-a68c-ac245e61ef3e" xmlns:ns4="c758823d-2592-43ef-a565-2f2ee0cc8903" targetNamespace="http://schemas.microsoft.com/office/2006/metadata/properties" ma:root="true" ma:fieldsID="dfc8be42e91a6e2d3e9e84faa273f7ff" ns3:_="" ns4:_="">
    <xsd:import namespace="0959a6d5-759f-49ee-a68c-ac245e61ef3e"/>
    <xsd:import namespace="c758823d-2592-43ef-a565-2f2ee0cc89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9a6d5-759f-49ee-a68c-ac245e61e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8823d-2592-43ef-a565-2f2ee0cc890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959a6d5-759f-49ee-a68c-ac245e61ef3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66EA3D-DBD5-4D0C-AEDD-FF982A7DEE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59a6d5-759f-49ee-a68c-ac245e61ef3e"/>
    <ds:schemaRef ds:uri="c758823d-2592-43ef-a565-2f2ee0cc89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E6166-D109-4FA4-9866-3C8DB83E432E}">
  <ds:schemaRefs>
    <ds:schemaRef ds:uri="http://purl.org/dc/elements/1.1/"/>
    <ds:schemaRef ds:uri="http://schemas.microsoft.com/office/2006/metadata/properties"/>
    <ds:schemaRef ds:uri="http://purl.org/dc/terms/"/>
    <ds:schemaRef ds:uri="c758823d-2592-43ef-a565-2f2ee0cc8903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0959a6d5-759f-49ee-a68c-ac245e61ef3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DC528EE-53A9-4357-AC1A-55CA1D3527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67677</TotalTime>
  <Words>1154</Words>
  <Application>Microsoft Office PowerPoint</Application>
  <PresentationFormat>On-screen Show (4:3)</PresentationFormat>
  <Paragraphs>215</Paragraphs>
  <Slides>42</Slides>
  <Notes>21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Verdana</vt:lpstr>
      <vt:lpstr>Wingdings</vt:lpstr>
      <vt:lpstr>Office Theme</vt:lpstr>
      <vt:lpstr>PowerPoint Presentation</vt:lpstr>
      <vt:lpstr>What Is Financial Aid?</vt:lpstr>
      <vt:lpstr>PowerPoint Presentation</vt:lpstr>
      <vt:lpstr>PowerPoint Presentation</vt:lpstr>
      <vt:lpstr>PowerPoint Presentation</vt:lpstr>
      <vt:lpstr>Categories of Financial Aid</vt:lpstr>
      <vt:lpstr>Types of Financial Aid</vt:lpstr>
      <vt:lpstr>Sources of Financial Aid</vt:lpstr>
      <vt:lpstr>Federal Government</vt:lpstr>
      <vt:lpstr>Federal Student Aid Programs</vt:lpstr>
      <vt:lpstr>Federal Student Aid Estimator</vt:lpstr>
      <vt:lpstr>Free Application for Federal Student Aid (FAFSA®)</vt:lpstr>
      <vt:lpstr>Free Application for Federal Student Aid (FAFSA®)</vt:lpstr>
      <vt:lpstr> Using Online FAFSA</vt:lpstr>
      <vt:lpstr>Account Username and Password (FSA ID)</vt:lpstr>
      <vt:lpstr>How To Create Account</vt:lpstr>
      <vt:lpstr>Online FAFSA</vt:lpstr>
      <vt:lpstr>FAFSA 24-25</vt:lpstr>
      <vt:lpstr>Online FAFSA</vt:lpstr>
      <vt:lpstr>FAFSA Contributors</vt:lpstr>
      <vt:lpstr>FUTURE Act Direct Data Exchange (FA-DDX) </vt:lpstr>
      <vt:lpstr>Student Information</vt:lpstr>
      <vt:lpstr>Student Dependency Status</vt:lpstr>
      <vt:lpstr>Unusual Circumstances </vt:lpstr>
      <vt:lpstr>Student Invites Parents to FAFSA</vt:lpstr>
      <vt:lpstr>Student Information</vt:lpstr>
      <vt:lpstr>Student Financial Information </vt:lpstr>
      <vt:lpstr>Student Section Completion</vt:lpstr>
      <vt:lpstr>Parent Invitation </vt:lpstr>
      <vt:lpstr>Parent Information </vt:lpstr>
      <vt:lpstr>Parent Financial Information</vt:lpstr>
      <vt:lpstr>Parent Section Completion</vt:lpstr>
      <vt:lpstr>Other Considerations</vt:lpstr>
      <vt:lpstr>Who Is Included in Family Size?</vt:lpstr>
      <vt:lpstr>FAFSA Processing Results</vt:lpstr>
      <vt:lpstr>FAFSA Submission Summary</vt:lpstr>
      <vt:lpstr>Paper FAFSA Submission Summary</vt:lpstr>
      <vt:lpstr>Institutional Student Information Record (ISIR)</vt:lpstr>
      <vt:lpstr>Making Corrections</vt:lpstr>
      <vt:lpstr>Special Circumstances</vt:lpstr>
      <vt:lpstr>PowerPoint Presentation</vt:lpstr>
      <vt:lpstr>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NASFAA's What You Need to Know About Financial Aid Slideshow Handout</dc:title>
  <dc:creator>National Association of Student Financial Aid Administrators</dc:creator>
  <cp:lastModifiedBy>%username%</cp:lastModifiedBy>
  <cp:revision>431</cp:revision>
  <cp:lastPrinted>2024-01-10T19:51:02Z</cp:lastPrinted>
  <dcterms:created xsi:type="dcterms:W3CDTF">2013-09-17T18:31:42Z</dcterms:created>
  <dcterms:modified xsi:type="dcterms:W3CDTF">2024-01-10T20:03:35Z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0x0101006AFF2FCB1A058744A8E4DBAB290A81A8</vt:lpwstr>
  </property>
</Properties>
</file>